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6"/>
  </p:notesMasterIdLst>
  <p:sldIdLst>
    <p:sldId id="305" r:id="rId2"/>
    <p:sldId id="332" r:id="rId3"/>
    <p:sldId id="372" r:id="rId4"/>
    <p:sldId id="405" r:id="rId5"/>
    <p:sldId id="406" r:id="rId6"/>
    <p:sldId id="407"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374" r:id="rId34"/>
    <p:sldId id="375" r:id="rId35"/>
    <p:sldId id="377" r:id="rId36"/>
    <p:sldId id="378" r:id="rId37"/>
    <p:sldId id="379" r:id="rId38"/>
    <p:sldId id="380" r:id="rId39"/>
    <p:sldId id="381" r:id="rId40"/>
    <p:sldId id="384" r:id="rId41"/>
    <p:sldId id="385" r:id="rId42"/>
    <p:sldId id="387" r:id="rId43"/>
    <p:sldId id="386"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342" r:id="rId57"/>
    <p:sldId id="403" r:id="rId58"/>
    <p:sldId id="404" r:id="rId59"/>
    <p:sldId id="370" r:id="rId60"/>
    <p:sldId id="371" r:id="rId61"/>
    <p:sldId id="400" r:id="rId62"/>
    <p:sldId id="401" r:id="rId63"/>
    <p:sldId id="402" r:id="rId64"/>
    <p:sldId id="318"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EF5502-E9B6-42B4-AE69-DE93A0F9AF4A}" v="9" dt="2023-04-12T15:14:17.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277"/>
  </p:normalViewPr>
  <p:slideViewPr>
    <p:cSldViewPr>
      <p:cViewPr varScale="1">
        <p:scale>
          <a:sx n="122" d="100"/>
          <a:sy n="122" d="100"/>
        </p:scale>
        <p:origin x="184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54EF5502-E9B6-42B4-AE69-DE93A0F9AF4A}"/>
    <pc:docChg chg="modSld">
      <pc:chgData name="Thien Nguyen - Y17" userId="8a2f91e4-1e13-4673-a88c-a1a9aa4f0135" providerId="ADAL" clId="{54EF5502-E9B6-42B4-AE69-DE93A0F9AF4A}" dt="2023-04-12T15:14:17.311" v="8" actId="5736"/>
      <pc:docMkLst>
        <pc:docMk/>
      </pc:docMkLst>
      <pc:sldChg chg="modSp">
        <pc:chgData name="Thien Nguyen - Y17" userId="8a2f91e4-1e13-4673-a88c-a1a9aa4f0135" providerId="ADAL" clId="{54EF5502-E9B6-42B4-AE69-DE93A0F9AF4A}" dt="2023-04-12T14:33:19.108" v="0" actId="5736"/>
        <pc:sldMkLst>
          <pc:docMk/>
          <pc:sldMk cId="0" sldId="400"/>
        </pc:sldMkLst>
        <pc:graphicFrameChg chg="mod">
          <ac:chgData name="Thien Nguyen - Y17" userId="8a2f91e4-1e13-4673-a88c-a1a9aa4f0135" providerId="ADAL" clId="{54EF5502-E9B6-42B4-AE69-DE93A0F9AF4A}" dt="2023-04-12T14:33:19.108" v="0" actId="5736"/>
          <ac:graphicFrameMkLst>
            <pc:docMk/>
            <pc:sldMk cId="0" sldId="400"/>
            <ac:graphicFrameMk id="2" creationId="{80FCDA26-B4F8-2B4F-8731-6C7DBE01F54E}"/>
          </ac:graphicFrameMkLst>
        </pc:graphicFrameChg>
      </pc:sldChg>
      <pc:sldChg chg="modSp">
        <pc:chgData name="Thien Nguyen - Y17" userId="8a2f91e4-1e13-4673-a88c-a1a9aa4f0135" providerId="ADAL" clId="{54EF5502-E9B6-42B4-AE69-DE93A0F9AF4A}" dt="2023-04-12T14:33:55.362" v="1" actId="5736"/>
        <pc:sldMkLst>
          <pc:docMk/>
          <pc:sldMk cId="1077590080" sldId="404"/>
        </pc:sldMkLst>
        <pc:graphicFrameChg chg="mod">
          <ac:chgData name="Thien Nguyen - Y17" userId="8a2f91e4-1e13-4673-a88c-a1a9aa4f0135" providerId="ADAL" clId="{54EF5502-E9B6-42B4-AE69-DE93A0F9AF4A}" dt="2023-04-12T14:33:55.362" v="1" actId="5736"/>
          <ac:graphicFrameMkLst>
            <pc:docMk/>
            <pc:sldMk cId="1077590080" sldId="404"/>
            <ac:graphicFrameMk id="5" creationId="{4C480C43-A1E8-9841-A86F-560A2176F01A}"/>
          </ac:graphicFrameMkLst>
        </pc:graphicFrameChg>
      </pc:sldChg>
      <pc:sldChg chg="modSp mod">
        <pc:chgData name="Thien Nguyen - Y17" userId="8a2f91e4-1e13-4673-a88c-a1a9aa4f0135" providerId="ADAL" clId="{54EF5502-E9B6-42B4-AE69-DE93A0F9AF4A}" dt="2023-04-12T15:13:09.475" v="7" actId="5736"/>
        <pc:sldMkLst>
          <pc:docMk/>
          <pc:sldMk cId="1131966061" sldId="414"/>
        </pc:sldMkLst>
        <pc:graphicFrameChg chg="mod modGraphic">
          <ac:chgData name="Thien Nguyen - Y17" userId="8a2f91e4-1e13-4673-a88c-a1a9aa4f0135" providerId="ADAL" clId="{54EF5502-E9B6-42B4-AE69-DE93A0F9AF4A}" dt="2023-04-12T15:13:09.475" v="7" actId="5736"/>
          <ac:graphicFrameMkLst>
            <pc:docMk/>
            <pc:sldMk cId="1131966061" sldId="414"/>
            <ac:graphicFrameMk id="2" creationId="{28F66B3B-DF8F-B344-8BBB-D1E6BD352B86}"/>
          </ac:graphicFrameMkLst>
        </pc:graphicFrameChg>
      </pc:sldChg>
      <pc:sldChg chg="modSp">
        <pc:chgData name="Thien Nguyen - Y17" userId="8a2f91e4-1e13-4673-a88c-a1a9aa4f0135" providerId="ADAL" clId="{54EF5502-E9B6-42B4-AE69-DE93A0F9AF4A}" dt="2023-04-12T15:14:17.311" v="8" actId="5736"/>
        <pc:sldMkLst>
          <pc:docMk/>
          <pc:sldMk cId="1732163050" sldId="419"/>
        </pc:sldMkLst>
        <pc:graphicFrameChg chg="mod">
          <ac:chgData name="Thien Nguyen - Y17" userId="8a2f91e4-1e13-4673-a88c-a1a9aa4f0135" providerId="ADAL" clId="{54EF5502-E9B6-42B4-AE69-DE93A0F9AF4A}" dt="2023-04-12T15:14:17.311" v="8" actId="5736"/>
          <ac:graphicFrameMkLst>
            <pc:docMk/>
            <pc:sldMk cId="1732163050" sldId="419"/>
            <ac:graphicFrameMk id="3" creationId="{9EF5E007-9FCE-584F-914A-EF1455131CFB}"/>
          </ac:graphicFrameMkLst>
        </pc:graphicFrameChg>
      </pc:sldChg>
      <pc:sldChg chg="modSp">
        <pc:chgData name="Thien Nguyen - Y17" userId="8a2f91e4-1e13-4673-a88c-a1a9aa4f0135" providerId="ADAL" clId="{54EF5502-E9B6-42B4-AE69-DE93A0F9AF4A}" dt="2023-04-12T15:09:55.803" v="2" actId="5736"/>
        <pc:sldMkLst>
          <pc:docMk/>
          <pc:sldMk cId="1590990973" sldId="426"/>
        </pc:sldMkLst>
        <pc:graphicFrameChg chg="mod">
          <ac:chgData name="Thien Nguyen - Y17" userId="8a2f91e4-1e13-4673-a88c-a1a9aa4f0135" providerId="ADAL" clId="{54EF5502-E9B6-42B4-AE69-DE93A0F9AF4A}" dt="2023-04-12T15:09:55.803" v="2" actId="5736"/>
          <ac:graphicFrameMkLst>
            <pc:docMk/>
            <pc:sldMk cId="1590990973" sldId="426"/>
            <ac:graphicFrameMk id="3" creationId="{89FD7B80-C768-0A4B-865B-01AF3B231B4D}"/>
          </ac:graphicFrameMkLst>
        </pc:graphicFrameChg>
      </pc:sldChg>
      <pc:sldChg chg="modSp">
        <pc:chgData name="Thien Nguyen - Y17" userId="8a2f91e4-1e13-4673-a88c-a1a9aa4f0135" providerId="ADAL" clId="{54EF5502-E9B6-42B4-AE69-DE93A0F9AF4A}" dt="2023-04-12T15:10:20.511" v="3" actId="5736"/>
        <pc:sldMkLst>
          <pc:docMk/>
          <pc:sldMk cId="3012140585" sldId="427"/>
        </pc:sldMkLst>
        <pc:graphicFrameChg chg="mod">
          <ac:chgData name="Thien Nguyen - Y17" userId="8a2f91e4-1e13-4673-a88c-a1a9aa4f0135" providerId="ADAL" clId="{54EF5502-E9B6-42B4-AE69-DE93A0F9AF4A}" dt="2023-04-12T15:10:20.511" v="3" actId="5736"/>
          <ac:graphicFrameMkLst>
            <pc:docMk/>
            <pc:sldMk cId="3012140585" sldId="427"/>
            <ac:graphicFrameMk id="2" creationId="{6B3AB0AC-E8DA-274B-97CC-62BE9D89EA3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9DFD8B10-E4FE-354B-8B70-5CEE8A3B8325}" type="datetimeFigureOut">
              <a:rPr lang="en-AU"/>
              <a:pPr>
                <a:defRPr/>
              </a:pPr>
              <a:t>12/04/2023</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9D9C57-B7B9-B54D-89A3-7DB960E34A8E}"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524C-CC50-E941-ADBC-5F199ED1F00D}"/>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F6E3BC04-05F5-E448-8E5B-2BCAF7164D97}"/>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41824C-1163-5C48-8792-2865EDCB9A36}"/>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F8CE93A7-C3E1-A344-99E2-79036895F0D9}"/>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3279BB95-5763-9241-A81C-B4610C0D96E5}"/>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39A78B07-6014-BA46-B1CA-EFF1241A9224}"/>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DCDFA85-94F8-C740-AF63-B27748479E36}"/>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CF111667-5AA9-1A49-A64A-A06FC82C08EB}"/>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00F47B7A-3385-2A43-AC91-CAC0067ECF3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A7BB04AB-EED9-F94E-BFA8-346D9397ACAA}"/>
              </a:ext>
            </a:extLst>
          </p:cNvPr>
          <p:cNvSpPr>
            <a:spLocks noGrp="1"/>
          </p:cNvSpPr>
          <p:nvPr>
            <p:ph type="dt" sz="half" idx="10"/>
          </p:nvPr>
        </p:nvSpPr>
        <p:spPr/>
        <p:txBody>
          <a:bodyPr/>
          <a:lstStyle>
            <a:lvl1pPr>
              <a:defRPr/>
            </a:lvl1pPr>
          </a:lstStyle>
          <a:p>
            <a:pPr>
              <a:defRPr/>
            </a:pPr>
            <a:fld id="{F17352AF-82E2-F043-9518-35606DED6398}" type="datetimeFigureOut">
              <a:rPr lang="en-US"/>
              <a:pPr>
                <a:defRPr/>
              </a:pPr>
              <a:t>4/12/2023</a:t>
            </a:fld>
            <a:endParaRPr lang="en-US"/>
          </a:p>
        </p:txBody>
      </p:sp>
      <p:sp>
        <p:nvSpPr>
          <p:cNvPr id="16" name="Footer Placeholder 16">
            <a:extLst>
              <a:ext uri="{FF2B5EF4-FFF2-40B4-BE49-F238E27FC236}">
                <a16:creationId xmlns:a16="http://schemas.microsoft.com/office/drawing/2014/main" id="{DBCE51DB-DAE4-DE4F-914E-4E4660E4238B}"/>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2D42D598-C3CB-AA4C-BB8F-4E5A8F22DC3D}"/>
              </a:ext>
            </a:extLst>
          </p:cNvPr>
          <p:cNvSpPr>
            <a:spLocks noGrp="1"/>
          </p:cNvSpPr>
          <p:nvPr>
            <p:ph type="sldNum" sz="quarter" idx="12"/>
          </p:nvPr>
        </p:nvSpPr>
        <p:spPr/>
        <p:txBody>
          <a:bodyPr/>
          <a:lstStyle>
            <a:lvl1pPr>
              <a:defRPr/>
            </a:lvl1pPr>
          </a:lstStyle>
          <a:p>
            <a:pPr>
              <a:defRPr/>
            </a:pPr>
            <a:fld id="{ADB350BA-B3D9-1747-A429-9E8F90DB1D1B}" type="slidenum">
              <a:rPr lang="en-US" altLang="en-US"/>
              <a:pPr>
                <a:defRPr/>
              </a:pPr>
              <a:t>‹#›</a:t>
            </a:fld>
            <a:endParaRPr lang="en-US" altLang="en-US"/>
          </a:p>
        </p:txBody>
      </p:sp>
    </p:spTree>
    <p:extLst>
      <p:ext uri="{BB962C8B-B14F-4D97-AF65-F5344CB8AC3E}">
        <p14:creationId xmlns:p14="http://schemas.microsoft.com/office/powerpoint/2010/main" val="28293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C8DD476-D494-C54C-922C-B61D0417C953}"/>
              </a:ext>
            </a:extLst>
          </p:cNvPr>
          <p:cNvSpPr>
            <a:spLocks noGrp="1"/>
          </p:cNvSpPr>
          <p:nvPr>
            <p:ph type="dt" sz="half" idx="10"/>
          </p:nvPr>
        </p:nvSpPr>
        <p:spPr/>
        <p:txBody>
          <a:bodyPr/>
          <a:lstStyle>
            <a:lvl1pPr>
              <a:defRPr/>
            </a:lvl1pPr>
          </a:lstStyle>
          <a:p>
            <a:pPr>
              <a:defRPr/>
            </a:pPr>
            <a:fld id="{DD7BF7A6-92CA-D14C-8E1F-0A1E517D7D5B}" type="datetimeFigureOut">
              <a:rPr lang="en-US"/>
              <a:pPr>
                <a:defRPr/>
              </a:pPr>
              <a:t>4/12/2023</a:t>
            </a:fld>
            <a:endParaRPr lang="en-US"/>
          </a:p>
        </p:txBody>
      </p:sp>
      <p:sp>
        <p:nvSpPr>
          <p:cNvPr id="5" name="Footer Placeholder 2">
            <a:extLst>
              <a:ext uri="{FF2B5EF4-FFF2-40B4-BE49-F238E27FC236}">
                <a16:creationId xmlns:a16="http://schemas.microsoft.com/office/drawing/2014/main" id="{DDED00FA-3211-1D40-A4C6-6C179E62BD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B3FF8EE7-0701-7743-9DB4-11D3753FF20C}"/>
              </a:ext>
            </a:extLst>
          </p:cNvPr>
          <p:cNvSpPr>
            <a:spLocks noGrp="1"/>
          </p:cNvSpPr>
          <p:nvPr>
            <p:ph type="sldNum" sz="quarter" idx="12"/>
          </p:nvPr>
        </p:nvSpPr>
        <p:spPr/>
        <p:txBody>
          <a:bodyPr/>
          <a:lstStyle>
            <a:lvl1pPr>
              <a:defRPr/>
            </a:lvl1pPr>
          </a:lstStyle>
          <a:p>
            <a:pPr>
              <a:defRPr/>
            </a:pPr>
            <a:fld id="{8D4A7D23-05E7-A147-BAA1-6F482CD14DF5}" type="slidenum">
              <a:rPr lang="en-US" altLang="en-US"/>
              <a:pPr>
                <a:defRPr/>
              </a:pPr>
              <a:t>‹#›</a:t>
            </a:fld>
            <a:endParaRPr lang="en-US" altLang="en-US"/>
          </a:p>
        </p:txBody>
      </p:sp>
    </p:spTree>
    <p:extLst>
      <p:ext uri="{BB962C8B-B14F-4D97-AF65-F5344CB8AC3E}">
        <p14:creationId xmlns:p14="http://schemas.microsoft.com/office/powerpoint/2010/main" val="361342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C53234E2-D2E1-EA4A-BAEF-C46A37D7D03D}"/>
              </a:ext>
            </a:extLst>
          </p:cNvPr>
          <p:cNvSpPr>
            <a:spLocks noGrp="1"/>
          </p:cNvSpPr>
          <p:nvPr>
            <p:ph type="dt" sz="half" idx="10"/>
          </p:nvPr>
        </p:nvSpPr>
        <p:spPr/>
        <p:txBody>
          <a:bodyPr/>
          <a:lstStyle>
            <a:lvl1pPr>
              <a:defRPr/>
            </a:lvl1pPr>
          </a:lstStyle>
          <a:p>
            <a:pPr>
              <a:defRPr/>
            </a:pPr>
            <a:fld id="{FAF812E8-67FC-B748-B4C8-4B8A8881EFAA}" type="datetimeFigureOut">
              <a:rPr lang="en-US"/>
              <a:pPr>
                <a:defRPr/>
              </a:pPr>
              <a:t>4/12/2023</a:t>
            </a:fld>
            <a:endParaRPr lang="en-US"/>
          </a:p>
        </p:txBody>
      </p:sp>
      <p:sp>
        <p:nvSpPr>
          <p:cNvPr id="5" name="Footer Placeholder 2">
            <a:extLst>
              <a:ext uri="{FF2B5EF4-FFF2-40B4-BE49-F238E27FC236}">
                <a16:creationId xmlns:a16="http://schemas.microsoft.com/office/drawing/2014/main" id="{D7691999-D987-6348-ACF4-41A80BAF6B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92176E9-05C3-BC49-9CD2-17362B188C1A}"/>
              </a:ext>
            </a:extLst>
          </p:cNvPr>
          <p:cNvSpPr>
            <a:spLocks noGrp="1"/>
          </p:cNvSpPr>
          <p:nvPr>
            <p:ph type="sldNum" sz="quarter" idx="12"/>
          </p:nvPr>
        </p:nvSpPr>
        <p:spPr/>
        <p:txBody>
          <a:bodyPr/>
          <a:lstStyle>
            <a:lvl1pPr>
              <a:defRPr/>
            </a:lvl1pPr>
          </a:lstStyle>
          <a:p>
            <a:pPr>
              <a:defRPr/>
            </a:pPr>
            <a:fld id="{F0CB35F9-DC85-E34D-B7FD-9CE75D162B5B}" type="slidenum">
              <a:rPr lang="en-US" altLang="en-US"/>
              <a:pPr>
                <a:defRPr/>
              </a:pPr>
              <a:t>‹#›</a:t>
            </a:fld>
            <a:endParaRPr lang="en-US" altLang="en-US"/>
          </a:p>
        </p:txBody>
      </p:sp>
    </p:spTree>
    <p:extLst>
      <p:ext uri="{BB962C8B-B14F-4D97-AF65-F5344CB8AC3E}">
        <p14:creationId xmlns:p14="http://schemas.microsoft.com/office/powerpoint/2010/main" val="129993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C6ED623-1AD0-554A-9AC7-C0A16E119FF4}"/>
              </a:ext>
            </a:extLst>
          </p:cNvPr>
          <p:cNvSpPr>
            <a:spLocks noGrp="1"/>
          </p:cNvSpPr>
          <p:nvPr>
            <p:ph type="dt" sz="half" idx="10"/>
          </p:nvPr>
        </p:nvSpPr>
        <p:spPr/>
        <p:txBody>
          <a:bodyPr/>
          <a:lstStyle>
            <a:lvl1pPr>
              <a:defRPr/>
            </a:lvl1pPr>
          </a:lstStyle>
          <a:p>
            <a:pPr>
              <a:defRPr/>
            </a:pPr>
            <a:fld id="{0D9FE8B6-2159-9943-89D3-7CCF12C05791}" type="datetimeFigureOut">
              <a:rPr lang="en-US"/>
              <a:pPr>
                <a:defRPr/>
              </a:pPr>
              <a:t>4/12/2023</a:t>
            </a:fld>
            <a:endParaRPr lang="en-US"/>
          </a:p>
        </p:txBody>
      </p:sp>
      <p:sp>
        <p:nvSpPr>
          <p:cNvPr id="3" name="Footer Placeholder 2">
            <a:extLst>
              <a:ext uri="{FF2B5EF4-FFF2-40B4-BE49-F238E27FC236}">
                <a16:creationId xmlns:a16="http://schemas.microsoft.com/office/drawing/2014/main" id="{2321B9CD-1CB7-4341-ADB7-9DFBAB92B61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1CCA190C-1B45-4241-B618-EA778FFF77DB}"/>
              </a:ext>
            </a:extLst>
          </p:cNvPr>
          <p:cNvSpPr>
            <a:spLocks noGrp="1"/>
          </p:cNvSpPr>
          <p:nvPr>
            <p:ph type="sldNum" sz="quarter" idx="12"/>
          </p:nvPr>
        </p:nvSpPr>
        <p:spPr/>
        <p:txBody>
          <a:bodyPr/>
          <a:lstStyle>
            <a:lvl1pPr>
              <a:defRPr/>
            </a:lvl1pPr>
          </a:lstStyle>
          <a:p>
            <a:pPr>
              <a:defRPr/>
            </a:pPr>
            <a:fld id="{5C519E38-AB8E-5E48-B21C-58FF0C1B112E}" type="slidenum">
              <a:rPr lang="en-US" altLang="en-US"/>
              <a:pPr>
                <a:defRPr/>
              </a:pPr>
              <a:t>‹#›</a:t>
            </a:fld>
            <a:endParaRPr lang="en-US" altLang="en-US"/>
          </a:p>
        </p:txBody>
      </p:sp>
    </p:spTree>
    <p:extLst>
      <p:ext uri="{BB962C8B-B14F-4D97-AF65-F5344CB8AC3E}">
        <p14:creationId xmlns:p14="http://schemas.microsoft.com/office/powerpoint/2010/main" val="103276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94CF1935-2FFD-8343-ADEB-93B87C40146E}"/>
              </a:ext>
            </a:extLst>
          </p:cNvPr>
          <p:cNvSpPr>
            <a:spLocks noGrp="1"/>
          </p:cNvSpPr>
          <p:nvPr>
            <p:ph type="dt" sz="half" idx="10"/>
          </p:nvPr>
        </p:nvSpPr>
        <p:spPr/>
        <p:txBody>
          <a:bodyPr/>
          <a:lstStyle>
            <a:lvl1pPr>
              <a:defRPr/>
            </a:lvl1pPr>
          </a:lstStyle>
          <a:p>
            <a:pPr>
              <a:defRPr/>
            </a:pPr>
            <a:fld id="{0A11680B-348C-534E-ACAC-E9A436581DA9}" type="datetimeFigureOut">
              <a:rPr lang="en-US"/>
              <a:pPr>
                <a:defRPr/>
              </a:pPr>
              <a:t>4/12/2023</a:t>
            </a:fld>
            <a:endParaRPr lang="en-US"/>
          </a:p>
        </p:txBody>
      </p:sp>
      <p:sp>
        <p:nvSpPr>
          <p:cNvPr id="5" name="Footer Placeholder 2">
            <a:extLst>
              <a:ext uri="{FF2B5EF4-FFF2-40B4-BE49-F238E27FC236}">
                <a16:creationId xmlns:a16="http://schemas.microsoft.com/office/drawing/2014/main" id="{279358FD-C54F-B645-88B8-BCF3B13097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855EA59-45BA-304C-A8BA-02A20541C8CF}"/>
              </a:ext>
            </a:extLst>
          </p:cNvPr>
          <p:cNvSpPr>
            <a:spLocks noGrp="1"/>
          </p:cNvSpPr>
          <p:nvPr>
            <p:ph type="sldNum" sz="quarter" idx="12"/>
          </p:nvPr>
        </p:nvSpPr>
        <p:spPr/>
        <p:txBody>
          <a:bodyPr/>
          <a:lstStyle>
            <a:lvl1pPr>
              <a:defRPr/>
            </a:lvl1pPr>
          </a:lstStyle>
          <a:p>
            <a:pPr>
              <a:defRPr/>
            </a:pPr>
            <a:fld id="{26CBB7B6-C0CA-EF40-AF6F-5FEAFF72FD34}" type="slidenum">
              <a:rPr lang="en-US" altLang="en-US"/>
              <a:pPr>
                <a:defRPr/>
              </a:pPr>
              <a:t>‹#›</a:t>
            </a:fld>
            <a:endParaRPr lang="en-US" altLang="en-US"/>
          </a:p>
        </p:txBody>
      </p:sp>
    </p:spTree>
    <p:extLst>
      <p:ext uri="{BB962C8B-B14F-4D97-AF65-F5344CB8AC3E}">
        <p14:creationId xmlns:p14="http://schemas.microsoft.com/office/powerpoint/2010/main" val="31006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5E7708E4-B1DA-3743-91AC-7919A14C6E7F}"/>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C6FE8099-8A8A-3B4B-914A-AFD9B0BC1B13}"/>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980E9F2A-3DEE-AC43-ADEF-6BA24B946492}"/>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10012A7E-B803-B545-83F8-F57F5B60E4F6}"/>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FF0FDEE1-A14C-7A42-B3FA-1F956D6045E7}"/>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612FE0C9-6B8D-F44F-A407-25590A3EAC66}"/>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2D312EAB-995F-BB47-90FF-5D71C439D292}"/>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19DAF638-F3B4-414A-8348-4A9912745376}"/>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D3B1E785-79EC-254E-BF91-28DCF8E36B06}"/>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00D46C4C-07F2-B848-BEFC-C87162DDF642}"/>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610800CA-DA78-A147-937F-408AD92BC478}"/>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9AFBB4D5-F5CE-4841-963C-B32AFBECDC82}"/>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9F7666D0-50D4-9143-B457-5BC2E364585F}"/>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73AD1D22-CD08-3F48-947E-3DEB56A0D2A0}"/>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0BCADA91-0529-864F-AA53-F5E856E2B76F}"/>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9C3D98B1-C504-7546-92AD-0C2408352F8A}"/>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BAABADAA-A4B9-BA4C-AB21-1B5DB59BA55D}"/>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E183BD91-B6EB-024E-BDBA-B899DC0EF563}"/>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B8501870-96A2-7246-B387-DDAC762A2B9E}"/>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AC5BC6AB-B4E9-054E-B952-20F4DE503CE9}"/>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F548766D-94EC-D94B-9185-E3FCF4398019}"/>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47F1552-FA09-9A42-AEF8-47C525851055}"/>
              </a:ext>
            </a:extLst>
          </p:cNvPr>
          <p:cNvSpPr>
            <a:spLocks noGrp="1"/>
          </p:cNvSpPr>
          <p:nvPr>
            <p:ph type="dt" sz="half" idx="10"/>
          </p:nvPr>
        </p:nvSpPr>
        <p:spPr/>
        <p:txBody>
          <a:bodyPr/>
          <a:lstStyle>
            <a:lvl1pPr>
              <a:defRPr/>
            </a:lvl1pPr>
          </a:lstStyle>
          <a:p>
            <a:pPr>
              <a:defRPr/>
            </a:pPr>
            <a:fld id="{26C2E453-BD5E-6544-B2FB-807B29CC7946}" type="datetimeFigureOut">
              <a:rPr lang="en-US"/>
              <a:pPr>
                <a:defRPr/>
              </a:pPr>
              <a:t>4/12/2023</a:t>
            </a:fld>
            <a:endParaRPr lang="en-US"/>
          </a:p>
        </p:txBody>
      </p:sp>
      <p:sp>
        <p:nvSpPr>
          <p:cNvPr id="26" name="Footer Placeholder 4">
            <a:extLst>
              <a:ext uri="{FF2B5EF4-FFF2-40B4-BE49-F238E27FC236}">
                <a16:creationId xmlns:a16="http://schemas.microsoft.com/office/drawing/2014/main" id="{A8A950C7-209C-BC41-8647-570C0DDD4E59}"/>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F8D394D5-3741-4E41-898E-CA980E39E08B}"/>
              </a:ext>
            </a:extLst>
          </p:cNvPr>
          <p:cNvSpPr>
            <a:spLocks noGrp="1"/>
          </p:cNvSpPr>
          <p:nvPr>
            <p:ph type="sldNum" sz="quarter" idx="12"/>
          </p:nvPr>
        </p:nvSpPr>
        <p:spPr/>
        <p:txBody>
          <a:bodyPr/>
          <a:lstStyle>
            <a:lvl1pPr>
              <a:defRPr/>
            </a:lvl1pPr>
          </a:lstStyle>
          <a:p>
            <a:pPr>
              <a:defRPr/>
            </a:pPr>
            <a:fld id="{17FBF5C1-8E38-624F-B9B0-D465B4BAF012}" type="slidenum">
              <a:rPr lang="en-US" altLang="en-US"/>
              <a:pPr>
                <a:defRPr/>
              </a:pPr>
              <a:t>‹#›</a:t>
            </a:fld>
            <a:endParaRPr lang="en-US" altLang="en-US"/>
          </a:p>
        </p:txBody>
      </p:sp>
    </p:spTree>
    <p:extLst>
      <p:ext uri="{BB962C8B-B14F-4D97-AF65-F5344CB8AC3E}">
        <p14:creationId xmlns:p14="http://schemas.microsoft.com/office/powerpoint/2010/main" val="330578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25E53B-4754-EA4A-83BF-654BD5F4A570}"/>
              </a:ext>
            </a:extLst>
          </p:cNvPr>
          <p:cNvSpPr>
            <a:spLocks noGrp="1"/>
          </p:cNvSpPr>
          <p:nvPr>
            <p:ph type="dt" sz="half" idx="10"/>
          </p:nvPr>
        </p:nvSpPr>
        <p:spPr/>
        <p:txBody>
          <a:bodyPr/>
          <a:lstStyle>
            <a:lvl1pPr>
              <a:defRPr/>
            </a:lvl1pPr>
          </a:lstStyle>
          <a:p>
            <a:pPr>
              <a:defRPr/>
            </a:pPr>
            <a:fld id="{D10CBE37-A6E4-A745-A511-F7A5E2CD61FB}" type="datetimeFigureOut">
              <a:rPr lang="en-US"/>
              <a:pPr>
                <a:defRPr/>
              </a:pPr>
              <a:t>4/12/2023</a:t>
            </a:fld>
            <a:endParaRPr lang="en-US"/>
          </a:p>
        </p:txBody>
      </p:sp>
      <p:sp>
        <p:nvSpPr>
          <p:cNvPr id="6" name="Footer Placeholder 5">
            <a:extLst>
              <a:ext uri="{FF2B5EF4-FFF2-40B4-BE49-F238E27FC236}">
                <a16:creationId xmlns:a16="http://schemas.microsoft.com/office/drawing/2014/main" id="{8FFD2616-B807-7149-AC24-4B31C8F4E1B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44FC8BB-98ED-D043-BFB8-96D869BE7BD9}"/>
              </a:ext>
            </a:extLst>
          </p:cNvPr>
          <p:cNvSpPr>
            <a:spLocks noGrp="1"/>
          </p:cNvSpPr>
          <p:nvPr>
            <p:ph type="sldNum" sz="quarter" idx="12"/>
          </p:nvPr>
        </p:nvSpPr>
        <p:spPr/>
        <p:txBody>
          <a:bodyPr/>
          <a:lstStyle>
            <a:lvl1pPr>
              <a:defRPr/>
            </a:lvl1pPr>
          </a:lstStyle>
          <a:p>
            <a:pPr>
              <a:defRPr/>
            </a:pPr>
            <a:fld id="{E1D3EC69-32BC-F84D-AAB2-9F90F11E5AEF}" type="slidenum">
              <a:rPr lang="en-US" altLang="en-US"/>
              <a:pPr>
                <a:defRPr/>
              </a:pPr>
              <a:t>‹#›</a:t>
            </a:fld>
            <a:endParaRPr lang="en-US" altLang="en-US"/>
          </a:p>
        </p:txBody>
      </p:sp>
    </p:spTree>
    <p:extLst>
      <p:ext uri="{BB962C8B-B14F-4D97-AF65-F5344CB8AC3E}">
        <p14:creationId xmlns:p14="http://schemas.microsoft.com/office/powerpoint/2010/main" val="3216798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EFC76E-35BE-5E47-8ABD-BE91BC0E6E8B}"/>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3B70237C-9C3D-7B4E-931C-241E1BC0287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F546F9FA-32F1-9B41-A12B-44C0853DA8A5}"/>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4EBDEB80-B1A1-AC44-BDF9-1D95B545397F}"/>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C1DBD5C5-3677-0441-96CE-095BA9AC6CE4}"/>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D03A832F-793A-884C-9610-A0412FB4FCA0}"/>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5B51F9B5-4A97-3346-BA79-6444DD0BDC07}"/>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A2A4173D-22F0-034C-A890-53AC505BE033}"/>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B1B4A7D2-85D3-1244-9640-7C0832391A90}"/>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8BEDA8F1-898D-5140-9112-47307D6F2428}"/>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04A0D432-E4D3-3440-8851-DD698447329A}"/>
              </a:ext>
            </a:extLst>
          </p:cNvPr>
          <p:cNvSpPr>
            <a:spLocks noGrp="1"/>
          </p:cNvSpPr>
          <p:nvPr>
            <p:ph type="dt" sz="half" idx="10"/>
          </p:nvPr>
        </p:nvSpPr>
        <p:spPr/>
        <p:txBody>
          <a:bodyPr/>
          <a:lstStyle>
            <a:lvl1pPr>
              <a:defRPr/>
            </a:lvl1pPr>
          </a:lstStyle>
          <a:p>
            <a:pPr>
              <a:defRPr/>
            </a:pPr>
            <a:fld id="{D45D761A-286D-3B4D-B706-6085F021C3FB}" type="datetimeFigureOut">
              <a:rPr lang="en-US"/>
              <a:pPr>
                <a:defRPr/>
              </a:pPr>
              <a:t>4/12/2023</a:t>
            </a:fld>
            <a:endParaRPr lang="en-US"/>
          </a:p>
        </p:txBody>
      </p:sp>
      <p:sp>
        <p:nvSpPr>
          <p:cNvPr id="18" name="Footer Placeholder 7">
            <a:extLst>
              <a:ext uri="{FF2B5EF4-FFF2-40B4-BE49-F238E27FC236}">
                <a16:creationId xmlns:a16="http://schemas.microsoft.com/office/drawing/2014/main" id="{9D260832-DC50-C942-823B-9966E322BDB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CF15B79A-2890-E340-B5E5-EE49DE0645B7}"/>
              </a:ext>
            </a:extLst>
          </p:cNvPr>
          <p:cNvSpPr>
            <a:spLocks noGrp="1"/>
          </p:cNvSpPr>
          <p:nvPr>
            <p:ph type="sldNum" sz="quarter" idx="12"/>
          </p:nvPr>
        </p:nvSpPr>
        <p:spPr/>
        <p:txBody>
          <a:bodyPr/>
          <a:lstStyle>
            <a:lvl1pPr>
              <a:defRPr/>
            </a:lvl1pPr>
          </a:lstStyle>
          <a:p>
            <a:pPr>
              <a:defRPr/>
            </a:pPr>
            <a:fld id="{DA7393E1-F72E-4744-8528-DDB671D36A7E}" type="slidenum">
              <a:rPr lang="en-US" altLang="en-US"/>
              <a:pPr>
                <a:defRPr/>
              </a:pPr>
              <a:t>‹#›</a:t>
            </a:fld>
            <a:endParaRPr lang="en-US" altLang="en-US"/>
          </a:p>
        </p:txBody>
      </p:sp>
    </p:spTree>
    <p:extLst>
      <p:ext uri="{BB962C8B-B14F-4D97-AF65-F5344CB8AC3E}">
        <p14:creationId xmlns:p14="http://schemas.microsoft.com/office/powerpoint/2010/main" val="2923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00390790-2E6B-B040-8320-17255B05432A}"/>
              </a:ext>
            </a:extLst>
          </p:cNvPr>
          <p:cNvSpPr>
            <a:spLocks noGrp="1"/>
          </p:cNvSpPr>
          <p:nvPr>
            <p:ph type="dt" sz="half" idx="10"/>
          </p:nvPr>
        </p:nvSpPr>
        <p:spPr/>
        <p:txBody>
          <a:bodyPr/>
          <a:lstStyle>
            <a:lvl1pPr>
              <a:defRPr/>
            </a:lvl1pPr>
          </a:lstStyle>
          <a:p>
            <a:pPr>
              <a:defRPr/>
            </a:pPr>
            <a:fld id="{C88F6FE5-3AE0-D64C-A3A8-7C61463A389E}" type="datetimeFigureOut">
              <a:rPr lang="en-US"/>
              <a:pPr>
                <a:defRPr/>
              </a:pPr>
              <a:t>4/12/2023</a:t>
            </a:fld>
            <a:endParaRPr lang="en-US"/>
          </a:p>
        </p:txBody>
      </p:sp>
      <p:sp>
        <p:nvSpPr>
          <p:cNvPr id="4" name="Footer Placeholder 2">
            <a:extLst>
              <a:ext uri="{FF2B5EF4-FFF2-40B4-BE49-F238E27FC236}">
                <a16:creationId xmlns:a16="http://schemas.microsoft.com/office/drawing/2014/main" id="{2C378491-C800-9648-8CE5-2D3C2D504E5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DA720A9B-6EC9-BB43-84DC-574C2D83B481}"/>
              </a:ext>
            </a:extLst>
          </p:cNvPr>
          <p:cNvSpPr>
            <a:spLocks noGrp="1"/>
          </p:cNvSpPr>
          <p:nvPr>
            <p:ph type="sldNum" sz="quarter" idx="12"/>
          </p:nvPr>
        </p:nvSpPr>
        <p:spPr/>
        <p:txBody>
          <a:bodyPr/>
          <a:lstStyle>
            <a:lvl1pPr>
              <a:defRPr/>
            </a:lvl1pPr>
          </a:lstStyle>
          <a:p>
            <a:pPr>
              <a:defRPr/>
            </a:pPr>
            <a:fld id="{1B91FBD5-E549-7945-865C-C6FCEA45D9FD}" type="slidenum">
              <a:rPr lang="en-US" altLang="en-US"/>
              <a:pPr>
                <a:defRPr/>
              </a:pPr>
              <a:t>‹#›</a:t>
            </a:fld>
            <a:endParaRPr lang="en-US" altLang="en-US"/>
          </a:p>
        </p:txBody>
      </p:sp>
    </p:spTree>
    <p:extLst>
      <p:ext uri="{BB962C8B-B14F-4D97-AF65-F5344CB8AC3E}">
        <p14:creationId xmlns:p14="http://schemas.microsoft.com/office/powerpoint/2010/main" val="177132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19D24-FC03-DA4F-8914-800FC937C9D3}"/>
              </a:ext>
            </a:extLst>
          </p:cNvPr>
          <p:cNvSpPr>
            <a:spLocks noGrp="1"/>
          </p:cNvSpPr>
          <p:nvPr>
            <p:ph type="dt" sz="half" idx="10"/>
          </p:nvPr>
        </p:nvSpPr>
        <p:spPr/>
        <p:txBody>
          <a:bodyPr/>
          <a:lstStyle>
            <a:lvl1pPr>
              <a:defRPr/>
            </a:lvl1pPr>
          </a:lstStyle>
          <a:p>
            <a:pPr>
              <a:defRPr/>
            </a:pPr>
            <a:fld id="{4B77A34E-35F0-E141-87B5-DC0B8C9E6100}" type="datetimeFigureOut">
              <a:rPr lang="en-US"/>
              <a:pPr>
                <a:defRPr/>
              </a:pPr>
              <a:t>4/12/2023</a:t>
            </a:fld>
            <a:endParaRPr lang="en-US"/>
          </a:p>
        </p:txBody>
      </p:sp>
      <p:sp>
        <p:nvSpPr>
          <p:cNvPr id="3" name="Footer Placeholder 2">
            <a:extLst>
              <a:ext uri="{FF2B5EF4-FFF2-40B4-BE49-F238E27FC236}">
                <a16:creationId xmlns:a16="http://schemas.microsoft.com/office/drawing/2014/main" id="{83EC9AB2-E711-A84A-929D-48E297501E3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846C1F4-8339-F54A-BAEB-77DA27B062D3}"/>
              </a:ext>
            </a:extLst>
          </p:cNvPr>
          <p:cNvSpPr>
            <a:spLocks noGrp="1"/>
          </p:cNvSpPr>
          <p:nvPr>
            <p:ph type="sldNum" sz="quarter" idx="12"/>
          </p:nvPr>
        </p:nvSpPr>
        <p:spPr/>
        <p:txBody>
          <a:bodyPr/>
          <a:lstStyle>
            <a:lvl1pPr>
              <a:defRPr/>
            </a:lvl1pPr>
          </a:lstStyle>
          <a:p>
            <a:pPr>
              <a:defRPr/>
            </a:pPr>
            <a:fld id="{6F0119FD-23EB-BA43-9538-41F1B341C13A}" type="slidenum">
              <a:rPr lang="en-US" altLang="en-US"/>
              <a:pPr>
                <a:defRPr/>
              </a:pPr>
              <a:t>‹#›</a:t>
            </a:fld>
            <a:endParaRPr lang="en-US" altLang="en-US"/>
          </a:p>
        </p:txBody>
      </p:sp>
    </p:spTree>
    <p:extLst>
      <p:ext uri="{BB962C8B-B14F-4D97-AF65-F5344CB8AC3E}">
        <p14:creationId xmlns:p14="http://schemas.microsoft.com/office/powerpoint/2010/main" val="1936159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CCC34B9E-0F82-8B44-9EF2-8EBF9B3BE6EC}"/>
              </a:ext>
            </a:extLst>
          </p:cNvPr>
          <p:cNvSpPr>
            <a:spLocks noGrp="1"/>
          </p:cNvSpPr>
          <p:nvPr>
            <p:ph type="dt" sz="half" idx="10"/>
          </p:nvPr>
        </p:nvSpPr>
        <p:spPr/>
        <p:txBody>
          <a:bodyPr/>
          <a:lstStyle>
            <a:lvl1pPr>
              <a:defRPr/>
            </a:lvl1pPr>
          </a:lstStyle>
          <a:p>
            <a:pPr>
              <a:defRPr/>
            </a:pPr>
            <a:fld id="{0CABE2DB-2F80-A340-A249-840D5456F2FD}" type="datetimeFigureOut">
              <a:rPr lang="en-US"/>
              <a:pPr>
                <a:defRPr/>
              </a:pPr>
              <a:t>4/12/2023</a:t>
            </a:fld>
            <a:endParaRPr lang="en-US"/>
          </a:p>
        </p:txBody>
      </p:sp>
      <p:sp>
        <p:nvSpPr>
          <p:cNvPr id="6" name="Footer Placeholder 2">
            <a:extLst>
              <a:ext uri="{FF2B5EF4-FFF2-40B4-BE49-F238E27FC236}">
                <a16:creationId xmlns:a16="http://schemas.microsoft.com/office/drawing/2014/main" id="{CDDD6F70-37F4-3F47-821E-607CE0B322E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8F85DD6A-235D-1446-AE07-C6941F468531}"/>
              </a:ext>
            </a:extLst>
          </p:cNvPr>
          <p:cNvSpPr>
            <a:spLocks noGrp="1"/>
          </p:cNvSpPr>
          <p:nvPr>
            <p:ph type="sldNum" sz="quarter" idx="12"/>
          </p:nvPr>
        </p:nvSpPr>
        <p:spPr/>
        <p:txBody>
          <a:bodyPr/>
          <a:lstStyle>
            <a:lvl1pPr>
              <a:defRPr/>
            </a:lvl1pPr>
          </a:lstStyle>
          <a:p>
            <a:pPr>
              <a:defRPr/>
            </a:pPr>
            <a:fld id="{22EA0A92-D8D0-3949-9941-6786507F4D70}" type="slidenum">
              <a:rPr lang="en-US" altLang="en-US"/>
              <a:pPr>
                <a:defRPr/>
              </a:pPr>
              <a:t>‹#›</a:t>
            </a:fld>
            <a:endParaRPr lang="en-US" altLang="en-US"/>
          </a:p>
        </p:txBody>
      </p:sp>
    </p:spTree>
    <p:extLst>
      <p:ext uri="{BB962C8B-B14F-4D97-AF65-F5344CB8AC3E}">
        <p14:creationId xmlns:p14="http://schemas.microsoft.com/office/powerpoint/2010/main" val="367946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859004-F200-414F-A7F0-B50A2FD359F0}"/>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BBEB6B14-0E66-914B-B960-1DA142681E64}"/>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B39B0EE4-CD7B-AA46-8D85-4E86E9457AA8}"/>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90635E4D-81C3-834F-ABB8-CA68F8818C13}"/>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E49AC2A-5CB7-D848-A030-702874BE2B53}"/>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2FE68C3-CDC2-0946-95D2-B338D259F299}"/>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E26A2304-B272-2F4F-8EB3-572109EF7D50}"/>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B727A07B-9AA2-664A-A1D4-4A77ABA7C48E}"/>
                </a:ext>
              </a:extLst>
            </p:cNvPr>
            <p:cNvCxnSpPr/>
            <p:nvPr/>
          </p:nvCxnSpPr>
          <p:spPr>
            <a:xfrm rot="16200000">
              <a:off x="6663593" y="1267441"/>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C856A6E-418B-2646-8B2D-94F8319CB71E}"/>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17D171-3638-2049-AF59-B8C94FFD8116}"/>
                </a:ext>
              </a:extLst>
            </p:cNvPr>
            <p:cNvCxnSpPr/>
            <p:nvPr/>
          </p:nvCxnSpPr>
          <p:spPr>
            <a:xfrm rot="5400000" flipH="1">
              <a:off x="6744513" y="12664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AE00618C-1A6A-A74B-8FD5-C21FB1A5E26F}"/>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B1F27240-10FE-594F-B5C7-D79EFD8140C2}"/>
                </a:ext>
              </a:extLst>
            </p:cNvPr>
            <p:cNvCxnSpPr/>
            <p:nvPr/>
          </p:nvCxnSpPr>
          <p:spPr>
            <a:xfrm rot="16200000">
              <a:off x="6663592" y="1267439"/>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2F99D0-FB38-CF46-BBE5-D360ADAB7F97}"/>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FEB3C19-2F8D-894A-98ED-2504379B4936}"/>
                </a:ext>
              </a:extLst>
            </p:cNvPr>
            <p:cNvCxnSpPr/>
            <p:nvPr/>
          </p:nvCxnSpPr>
          <p:spPr>
            <a:xfrm rot="5400000" flipH="1">
              <a:off x="6744512" y="12664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A26F4BB9-4A60-CD47-B1CD-75C139C3370C}"/>
              </a:ext>
            </a:extLst>
          </p:cNvPr>
          <p:cNvSpPr>
            <a:spLocks noGrp="1"/>
          </p:cNvSpPr>
          <p:nvPr>
            <p:ph type="dt" sz="half" idx="10"/>
          </p:nvPr>
        </p:nvSpPr>
        <p:spPr>
          <a:xfrm>
            <a:off x="6477000" y="55563"/>
            <a:ext cx="2133600" cy="365125"/>
          </a:xfrm>
        </p:spPr>
        <p:txBody>
          <a:bodyPr/>
          <a:lstStyle>
            <a:lvl1pPr>
              <a:defRPr/>
            </a:lvl1pPr>
          </a:lstStyle>
          <a:p>
            <a:pPr>
              <a:defRPr/>
            </a:pPr>
            <a:fld id="{C3A2F296-FE26-1942-8EEB-3E51FDDEC2FE}" type="datetimeFigureOut">
              <a:rPr lang="en-US"/>
              <a:pPr>
                <a:defRPr/>
              </a:pPr>
              <a:t>4/12/2023</a:t>
            </a:fld>
            <a:endParaRPr lang="en-US"/>
          </a:p>
        </p:txBody>
      </p:sp>
      <p:sp>
        <p:nvSpPr>
          <p:cNvPr id="20" name="Footer Placeholder 5">
            <a:extLst>
              <a:ext uri="{FF2B5EF4-FFF2-40B4-BE49-F238E27FC236}">
                <a16:creationId xmlns:a16="http://schemas.microsoft.com/office/drawing/2014/main" id="{42FC0DAA-B26D-2E40-90DE-791A9587CF6E}"/>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3D5258FC-9404-C442-A898-561398D1CBC2}"/>
              </a:ext>
            </a:extLst>
          </p:cNvPr>
          <p:cNvSpPr>
            <a:spLocks noGrp="1"/>
          </p:cNvSpPr>
          <p:nvPr>
            <p:ph type="sldNum" sz="quarter" idx="12"/>
          </p:nvPr>
        </p:nvSpPr>
        <p:spPr>
          <a:xfrm>
            <a:off x="8610600" y="55563"/>
            <a:ext cx="457200" cy="365125"/>
          </a:xfrm>
        </p:spPr>
        <p:txBody>
          <a:bodyPr/>
          <a:lstStyle>
            <a:lvl1pPr>
              <a:defRPr/>
            </a:lvl1pPr>
          </a:lstStyle>
          <a:p>
            <a:pPr>
              <a:defRPr/>
            </a:pPr>
            <a:fld id="{28216F1F-B01A-4844-9F79-C1F0548C027A}" type="slidenum">
              <a:rPr lang="en-US" altLang="en-US"/>
              <a:pPr>
                <a:defRPr/>
              </a:pPr>
              <a:t>‹#›</a:t>
            </a:fld>
            <a:endParaRPr lang="en-US" altLang="en-US"/>
          </a:p>
        </p:txBody>
      </p:sp>
    </p:spTree>
    <p:extLst>
      <p:ext uri="{BB962C8B-B14F-4D97-AF65-F5344CB8AC3E}">
        <p14:creationId xmlns:p14="http://schemas.microsoft.com/office/powerpoint/2010/main" val="23326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10C20574-935A-1E44-A8BC-B555D13072D9}"/>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742718C-6ACC-2B48-85C2-77F714060DB2}" type="datetimeFigureOut">
              <a:rPr lang="en-US"/>
              <a:pPr>
                <a:defRPr/>
              </a:pPr>
              <a:t>4/12/2023</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803FE54D-EE41-8545-9876-9C10D7390C24}"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3" r:id="rId1"/>
    <p:sldLayoutId id="2147484007" r:id="rId2"/>
    <p:sldLayoutId id="2147484014" r:id="rId3"/>
    <p:sldLayoutId id="2147484015" r:id="rId4"/>
    <p:sldLayoutId id="2147484016" r:id="rId5"/>
    <p:sldLayoutId id="2147484008" r:id="rId6"/>
    <p:sldLayoutId id="2147484017" r:id="rId7"/>
    <p:sldLayoutId id="2147484009" r:id="rId8"/>
    <p:sldLayoutId id="2147484018" r:id="rId9"/>
    <p:sldLayoutId id="2147484010" r:id="rId10"/>
    <p:sldLayoutId id="2147484011" r:id="rId11"/>
    <p:sldLayoutId id="2147484012"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3.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3.pn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2.m4a"/><Relationship Id="rId1" Type="http://schemas.microsoft.com/office/2007/relationships/media" Target="../media/media52.m4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4.m4a"/><Relationship Id="rId1" Type="http://schemas.microsoft.com/office/2007/relationships/media" Target="../media/media54.m4a"/><Relationship Id="rId5" Type="http://schemas.openxmlformats.org/officeDocument/2006/relationships/image" Target="../media/image3.png"/><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5.m4a"/><Relationship Id="rId1" Type="http://schemas.microsoft.com/office/2007/relationships/media" Target="../media/media55.m4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6.m4a"/><Relationship Id="rId1" Type="http://schemas.microsoft.com/office/2007/relationships/media" Target="../media/media56.m4a"/><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36.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9.m4a"/><Relationship Id="rId1" Type="http://schemas.microsoft.com/office/2007/relationships/media" Target="../media/media59.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3.m4a"/><Relationship Id="rId1" Type="http://schemas.microsoft.com/office/2007/relationships/media" Target="../media/media63.m4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4.m4a"/><Relationship Id="rId1" Type="http://schemas.microsoft.com/office/2007/relationships/media" Target="../media/media64.m4a"/><Relationship Id="rId5" Type="http://schemas.openxmlformats.org/officeDocument/2006/relationships/image" Target="../media/image3.png"/><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6E2E8350-06B3-F444-9057-0A1246AF0D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0" y="2439988"/>
            <a:ext cx="9144000" cy="838200"/>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ĐƯỜNG MẬT CHÍNH</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D5347CD5-6AE5-404A-B9E2-31548FE61E15}"/>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P</a:t>
            </a:r>
            <a:r>
              <a:rPr lang="en-US" sz="2800" b="1">
                <a:solidFill>
                  <a:srgbClr val="002060"/>
                </a:solidFill>
                <a:latin typeface="Times New Roman" pitchFamily="18" charset="0"/>
                <a:ea typeface="+mj-ea"/>
                <a:cs typeface="Times New Roman" pitchFamily="18" charset="0"/>
              </a:rPr>
              <a:t>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pic>
        <p:nvPicPr>
          <p:cNvPr id="5" name="Audio 4">
            <a:hlinkClick r:id="" action="ppaction://media"/>
            <a:extLst>
              <a:ext uri="{FF2B5EF4-FFF2-40B4-BE49-F238E27FC236}">
                <a16:creationId xmlns:a16="http://schemas.microsoft.com/office/drawing/2014/main" id="{D7A44B44-3D11-4047-BDAF-FD5CF36DF0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064"/>
    </mc:Choice>
    <mc:Fallback xmlns="">
      <p:transition spd="slow" advTm="15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526297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Da vàng sậm</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Mắt vàng</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Nước tiểu vàng sậm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Ngứa </a:t>
            </a: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Phân bạc màu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dirty="0">
                <a:latin typeface="Times New Roman" panose="02020603050405020304" pitchFamily="18" charset="0"/>
                <a:cs typeface="Times New Roman" panose="02020603050405020304" pitchFamily="18" charset="0"/>
              </a:rPr>
              <a:t>Tam chứng Charcot (đau bụng, sốt, vàng da) có độ nhạy khá thấp (khoảng 26,4%), nhưng độ đặc hiệu khá cao (95,6%) trong chẩn đoán viêm đường mật cấp. </a:t>
            </a:r>
          </a:p>
          <a:p>
            <a:pPr algn="just"/>
            <a:r>
              <a:rPr lang="vi-VN" sz="2800" dirty="0">
                <a:latin typeface="Times New Roman" panose="02020603050405020304" pitchFamily="18" charset="0"/>
                <a:cs typeface="Times New Roman" panose="02020603050405020304" pitchFamily="18" charset="0"/>
              </a:rPr>
              <a:t>Ngày nay chẩn đoán viêm đường mật cấp thường dựa vào Tokyo Guidelines 2018.</a:t>
            </a: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Hội chứng vàng da tắc mật</a:t>
            </a:r>
          </a:p>
        </p:txBody>
      </p:sp>
      <p:pic>
        <p:nvPicPr>
          <p:cNvPr id="2" name="Audio 1">
            <a:hlinkClick r:id="" action="ppaction://media"/>
            <a:extLst>
              <a:ext uri="{FF2B5EF4-FFF2-40B4-BE49-F238E27FC236}">
                <a16:creationId xmlns:a16="http://schemas.microsoft.com/office/drawing/2014/main" id="{DFC8CE1C-491F-E347-850B-CC26C44410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95471119"/>
      </p:ext>
    </p:extLst>
  </p:cSld>
  <p:clrMapOvr>
    <a:masterClrMapping/>
  </p:clrMapOvr>
  <mc:AlternateContent xmlns:mc="http://schemas.openxmlformats.org/markup-compatibility/2006" xmlns:p14="http://schemas.microsoft.com/office/powerpoint/2010/main">
    <mc:Choice Requires="p14">
      <p:transition spd="slow" p14:dur="2000" advTm="29839"/>
    </mc:Choice>
    <mc:Fallback xmlns="">
      <p:transition spd="slow" advTm="2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CẬN </a:t>
            </a:r>
            <a:r>
              <a:rPr lang="vi-VN" sz="2800" b="1" dirty="0">
                <a:solidFill>
                  <a:srgbClr val="FF0000"/>
                </a:solidFill>
                <a:latin typeface="Times New Roman" pitchFamily="18" charset="0"/>
                <a:cs typeface="Times New Roman" pitchFamily="18" charset="0"/>
              </a:rPr>
              <a:t>LÂM SÀNG </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457200" y="1033790"/>
            <a:ext cx="8077200" cy="52322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sỏi đường mật chính dựa vào hình ảnh học</a:t>
            </a:r>
            <a:endParaRPr sz="2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212482707"/>
              </p:ext>
            </p:extLst>
          </p:nvPr>
        </p:nvGraphicFramePr>
        <p:xfrm>
          <a:off x="685800" y="1752600"/>
          <a:ext cx="7848600" cy="4908677"/>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56319015"/>
                    </a:ext>
                  </a:extLst>
                </a:gridCol>
                <a:gridCol w="48006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 âm</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Là phương tiện trước tiên được sử dụng khi nghi ngờ có bệnh sỏi đường mật</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endParaRPr lang="en-US" sz="180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Suy thận nặng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Dị ứng thuốc cản quang</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Bilirubin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Amylase</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Lipase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tăng men 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ERCP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đặt stent giải áp mật 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hẹp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 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bóng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Vater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70861182"/>
                  </a:ext>
                </a:extLst>
              </a:tr>
            </a:tbl>
          </a:graphicData>
        </a:graphic>
      </p:graphicFrame>
      <p:pic>
        <p:nvPicPr>
          <p:cNvPr id="2" name="Audio 1">
            <a:hlinkClick r:id="" action="ppaction://media"/>
            <a:extLst>
              <a:ext uri="{FF2B5EF4-FFF2-40B4-BE49-F238E27FC236}">
                <a16:creationId xmlns:a16="http://schemas.microsoft.com/office/drawing/2014/main" id="{1C447EDD-EA37-604F-968C-62ED546EE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81042499"/>
      </p:ext>
    </p:extLst>
  </p:cSld>
  <p:clrMapOvr>
    <a:masterClrMapping/>
  </p:clrMapOvr>
  <mc:AlternateContent xmlns:mc="http://schemas.openxmlformats.org/markup-compatibility/2006" xmlns:p14="http://schemas.microsoft.com/office/powerpoint/2010/main">
    <mc:Choice Requires="p14">
      <p:transition spd="slow" p14:dur="2000" advTm="58538"/>
    </mc:Choice>
    <mc:Fallback xmlns="">
      <p:transition spd="slow" advTm="58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DE5809-9A48-1449-864F-D99F8553F62A}"/>
              </a:ext>
            </a:extLst>
          </p:cNvPr>
          <p:cNvGraphicFramePr>
            <a:graphicFrameLocks noGrp="1"/>
          </p:cNvGraphicFramePr>
          <p:nvPr>
            <p:extLst>
              <p:ext uri="{D42A27DB-BD31-4B8C-83A1-F6EECF244321}">
                <p14:modId xmlns:p14="http://schemas.microsoft.com/office/powerpoint/2010/main" val="266751285"/>
              </p:ext>
            </p:extLst>
          </p:nvPr>
        </p:nvGraphicFramePr>
        <p:xfrm>
          <a:off x="685800" y="685800"/>
          <a:ext cx="7848600" cy="5539613"/>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556319015"/>
                    </a:ext>
                  </a:extLst>
                </a:gridCol>
                <a:gridCol w="4267200">
                  <a:extLst>
                    <a:ext uri="{9D8B030D-6E8A-4147-A177-3AD203B41FA5}">
                      <a16:colId xmlns:a16="http://schemas.microsoft.com/office/drawing/2014/main" val="418809865"/>
                    </a:ext>
                  </a:extLst>
                </a:gridCol>
                <a:gridCol w="1828800">
                  <a:extLst>
                    <a:ext uri="{9D8B030D-6E8A-4147-A177-3AD203B41FA5}">
                      <a16:colId xmlns:a16="http://schemas.microsoft.com/office/drawing/2014/main" val="3381033752"/>
                    </a:ext>
                  </a:extLst>
                </a:gridCol>
              </a:tblGrid>
              <a:tr h="542925">
                <a:tc>
                  <a:txBody>
                    <a:bodyPr/>
                    <a:lstStyle/>
                    <a:p>
                      <a:endParaRPr lang="en-US" sz="1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Chống chỉ định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45967211"/>
                  </a:ext>
                </a:extLst>
              </a:tr>
              <a:tr h="542925">
                <a:tc>
                  <a:txBody>
                    <a:bodyPr/>
                    <a:lstStyle/>
                    <a:p>
                      <a:pPr algn="just">
                        <a:lnSpc>
                          <a:spcPct val="115000"/>
                        </a:lnSpc>
                        <a:spcAft>
                          <a:spcPts val="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 X quang đường mật xuyên gan qua da (PTC)</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Thực hiện khi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da.</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Rối loạn đông máu</a:t>
                      </a: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88613828"/>
                  </a:ext>
                </a:extLst>
              </a:tr>
              <a:tr h="542925">
                <a:tc>
                  <a:txBody>
                    <a:bodyPr/>
                    <a:lstStyle/>
                    <a:p>
                      <a:pPr algn="just">
                        <a:lnSpc>
                          <a:spcPct val="115000"/>
                        </a:lnSpc>
                        <a:spcAft>
                          <a:spcPts val="0"/>
                        </a:spcAft>
                      </a:pP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ống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Kehr</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hầm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Kehr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3206839511"/>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Siêu âm trong mổ</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OMC</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5245326"/>
                  </a:ext>
                </a:extLst>
              </a:tr>
              <a:tr h="542925">
                <a:tc>
                  <a:txBody>
                    <a:bodyPr/>
                    <a:lstStyle/>
                    <a:p>
                      <a:pPr algn="just">
                        <a:lnSpc>
                          <a:spcPct val="115000"/>
                        </a:lnSpc>
                        <a:spcAft>
                          <a:spcPts val="0"/>
                        </a:spcAft>
                      </a:pPr>
                      <a:r>
                        <a:rPr lang="en-US" sz="1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chính nhất là sỏi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gan</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phát</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lần</a:t>
                      </a:r>
                      <a:r>
                        <a:rPr lang="vi-VN"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Nghi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ngờ</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ung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hẹp</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cơ</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có</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kim</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máy</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nhịp</a:t>
                      </a:r>
                      <a:r>
                        <a:rPr lang="en-US"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8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Dị ứng chất cản từ.</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70861182"/>
                  </a:ext>
                </a:extLst>
              </a:tr>
            </a:tbl>
          </a:graphicData>
        </a:graphic>
      </p:graphicFrame>
      <p:pic>
        <p:nvPicPr>
          <p:cNvPr id="2" name="Audio 1">
            <a:hlinkClick r:id="" action="ppaction://media"/>
            <a:extLst>
              <a:ext uri="{FF2B5EF4-FFF2-40B4-BE49-F238E27FC236}">
                <a16:creationId xmlns:a16="http://schemas.microsoft.com/office/drawing/2014/main" id="{BB4501CD-7414-624E-A9B4-9C958A1F6D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86162003"/>
      </p:ext>
    </p:extLst>
  </p:cSld>
  <p:clrMapOvr>
    <a:masterClrMapping/>
  </p:clrMapOvr>
  <mc:AlternateContent xmlns:mc="http://schemas.openxmlformats.org/markup-compatibility/2006" xmlns:p14="http://schemas.microsoft.com/office/powerpoint/2010/main">
    <mc:Choice Requires="p14">
      <p:transition spd="slow" p14:dur="2000" advTm="50764"/>
    </mc:Choice>
    <mc:Fallback xmlns="">
      <p:transition spd="slow" advTm="50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1717201204"/>
              </p:ext>
            </p:extLst>
          </p:nvPr>
        </p:nvGraphicFramePr>
        <p:xfrm>
          <a:off x="533400" y="990600"/>
          <a:ext cx="8153400" cy="114208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1591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8100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1736600">
                <a:tc>
                  <a:txBody>
                    <a:bodyPr/>
                    <a:lstStyle/>
                    <a:p>
                      <a:pPr algn="just">
                        <a:lnSpc>
                          <a:spcPct val="115000"/>
                        </a:lnSpc>
                        <a:spcAft>
                          <a:spcPts val="0"/>
                        </a:spcAft>
                      </a:pP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73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a:t>
                      </a:r>
                      <a:r>
                        <a:rPr lang="vi-V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Có thể phát hiện sỏi hoặc cho hình ảnh tắc nghẽn đường mật (dãn đường mật trong và ngoài gan).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Giới hạn do hơi đường ruột.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khi đường mật không dãn hay dãn 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đường mật.</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Độ phân giải không cao.</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Chủ quan: phụ thuộc ng</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1736600">
                <a:tc>
                  <a:txBody>
                    <a:bodyPr/>
                    <a:lstStyle/>
                    <a:p>
                      <a:pPr algn="just">
                        <a:lnSpc>
                          <a:spcPct val="115000"/>
                        </a:lnSpc>
                        <a:spcAft>
                          <a:spcPts val="0"/>
                        </a:spcAft>
                      </a:pP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65</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84 </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92 %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Khách quan.</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xâm lấn.</a:t>
                      </a: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Khó phát hiện sỏi cùng đậm độ dịch mật (sỏi cholesterol).</a:t>
                      </a:r>
                    </a:p>
                    <a:p>
                      <a:pPr algn="just">
                        <a:lnSpc>
                          <a:spcPct val="115000"/>
                        </a:lnSpc>
                        <a:spcAft>
                          <a:spcPts val="0"/>
                        </a:spcAft>
                      </a:pP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Không tái tạo giải phẫu </a:t>
                      </a: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mật (trừ CT xoắn ốc). </a:t>
                      </a:r>
                    </a:p>
                    <a:p>
                      <a:pPr algn="just">
                        <a:lnSpc>
                          <a:spcPct val="115000"/>
                        </a:lnSpc>
                        <a:spcAft>
                          <a:spcPts val="0"/>
                        </a:spcAft>
                      </a:pPr>
                      <a:r>
                        <a:rPr lang="vi-VN"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 ảnh không rõ khi có kim loại gần vùng cần khảo sát.</a:t>
                      </a:r>
                    </a:p>
                  </a:txBody>
                  <a:tcPr/>
                </a:tc>
                <a:extLst>
                  <a:ext uri="{0D108BD9-81ED-4DB2-BD59-A6C34878D82A}">
                    <a16:rowId xmlns:a16="http://schemas.microsoft.com/office/drawing/2014/main" val="1528731402"/>
                  </a:ext>
                </a:extLst>
              </a:tr>
              <a:tr h="1695822">
                <a:tc>
                  <a:txBody>
                    <a:bodyPr/>
                    <a:lstStyle/>
                    <a:p>
                      <a:pPr algn="just">
                        <a:lnSpc>
                          <a:spcPct val="115000"/>
                        </a:lnSpc>
                        <a:spcAft>
                          <a:spcPts val="0"/>
                        </a:spcAft>
                      </a:pP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quang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mổ</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68</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 </a:t>
                      </a: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92 – 99</a:t>
                      </a:r>
                      <a:r>
                        <a:rPr lang="en-US" sz="14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sỏi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ngay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dãn</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Tái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tạo</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giải</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phẫu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hình ảnh động dưới màn hình huỳnh quang.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giải phẫu đườ</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vi-VN"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(nếu tắc nghẽn hoàn toàn)</a:t>
                      </a:r>
                      <a:r>
                        <a:rPr lang="en-US" sz="1400"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3384533025"/>
                  </a:ext>
                </a:extLst>
              </a:tr>
              <a:tr h="1695822">
                <a:tc>
                  <a:txBody>
                    <a:bodyPr/>
                    <a:lstStyle/>
                    <a:p>
                      <a:pPr algn="just">
                        <a:lnSpc>
                          <a:spcPct val="115000"/>
                        </a:lnSpc>
                        <a:spcAft>
                          <a:spcPts val="0"/>
                        </a:spcAft>
                      </a:pP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Siêu</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âm</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mổ</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5</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giới hạn do h</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ơ</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Phát hiện sỏi ngay khi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không dãn</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effectLst/>
                          <a:latin typeface="Times New Roman" panose="02020603050405020304" pitchFamily="18" charset="0"/>
                          <a:ea typeface="Calibri" panose="020F0502020204030204" pitchFamily="34" charset="0"/>
                          <a:cs typeface="Times New Roman" panose="02020603050405020304" pitchFamily="18" charset="0"/>
                        </a:rPr>
                        <a:t>Chủ quan: phụ thuộc ng</a:t>
                      </a:r>
                      <a:r>
                        <a:rPr lang="vi-VN" sz="1400">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809014182"/>
                  </a:ext>
                </a:extLst>
              </a:tr>
              <a:tr h="1695822">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80 – 93</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tụy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chảy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máu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3742732421"/>
                  </a:ext>
                </a:extLst>
              </a:tr>
              <a:tr h="1695822">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93 – 96 </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Độ nhạy còn 57,1% (nếu sỏi nhỏ hơn 6mm)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 – 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Thấy phần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phía sau tắc nghẽn.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29498168"/>
                  </a:ext>
                </a:extLst>
              </a:tr>
            </a:tbl>
          </a:graphicData>
        </a:graphic>
      </p:graphicFrame>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Sỏi OMC</a:t>
            </a:r>
          </a:p>
        </p:txBody>
      </p:sp>
      <p:pic>
        <p:nvPicPr>
          <p:cNvPr id="3" name="Audio 2">
            <a:hlinkClick r:id="" action="ppaction://media"/>
            <a:extLst>
              <a:ext uri="{FF2B5EF4-FFF2-40B4-BE49-F238E27FC236}">
                <a16:creationId xmlns:a16="http://schemas.microsoft.com/office/drawing/2014/main" id="{BC362AEE-C73D-ED42-989D-C9D511184B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31966061"/>
      </p:ext>
    </p:extLst>
  </p:cSld>
  <p:clrMapOvr>
    <a:masterClrMapping/>
  </p:clrMapOvr>
  <mc:AlternateContent xmlns:mc="http://schemas.openxmlformats.org/markup-compatibility/2006" xmlns:p14="http://schemas.microsoft.com/office/powerpoint/2010/main">
    <mc:Choice Requires="p14">
      <p:transition spd="slow" p14:dur="2000" advTm="97600"/>
    </mc:Choice>
    <mc:Fallback xmlns="">
      <p:transition spd="slow" advTm="9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F66B3B-DF8F-B344-8BBB-D1E6BD352B86}"/>
              </a:ext>
            </a:extLst>
          </p:cNvPr>
          <p:cNvGraphicFramePr>
            <a:graphicFrameLocks noGrp="1"/>
          </p:cNvGraphicFramePr>
          <p:nvPr>
            <p:extLst>
              <p:ext uri="{D42A27DB-BD31-4B8C-83A1-F6EECF244321}">
                <p14:modId xmlns:p14="http://schemas.microsoft.com/office/powerpoint/2010/main" val="4080935115"/>
              </p:ext>
            </p:extLst>
          </p:nvPr>
        </p:nvGraphicFramePr>
        <p:xfrm>
          <a:off x="533400" y="762000"/>
          <a:ext cx="8153400" cy="5248213"/>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68552651"/>
                    </a:ext>
                  </a:extLst>
                </a:gridCol>
                <a:gridCol w="1143000">
                  <a:extLst>
                    <a:ext uri="{9D8B030D-6E8A-4147-A177-3AD203B41FA5}">
                      <a16:colId xmlns:a16="http://schemas.microsoft.com/office/drawing/2014/main" val="3466616772"/>
                    </a:ext>
                  </a:extLst>
                </a:gridCol>
                <a:gridCol w="1082919">
                  <a:extLst>
                    <a:ext uri="{9D8B030D-6E8A-4147-A177-3AD203B41FA5}">
                      <a16:colId xmlns:a16="http://schemas.microsoft.com/office/drawing/2014/main" val="262957995"/>
                    </a:ext>
                  </a:extLst>
                </a:gridCol>
                <a:gridCol w="2038350">
                  <a:extLst>
                    <a:ext uri="{9D8B030D-6E8A-4147-A177-3AD203B41FA5}">
                      <a16:colId xmlns:a16="http://schemas.microsoft.com/office/drawing/2014/main" val="574067411"/>
                    </a:ext>
                  </a:extLst>
                </a:gridCol>
                <a:gridCol w="2822331">
                  <a:extLst>
                    <a:ext uri="{9D8B030D-6E8A-4147-A177-3AD203B41FA5}">
                      <a16:colId xmlns:a16="http://schemas.microsoft.com/office/drawing/2014/main" val="3891914087"/>
                    </a:ext>
                  </a:extLst>
                </a:gridCol>
              </a:tblGrid>
              <a:tr h="370840">
                <a:tc>
                  <a:txBody>
                    <a:bodyPr/>
                    <a:lstStyle/>
                    <a:p>
                      <a:endParaRPr lang="en-US" sz="14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Khuyết </a:t>
                      </a:r>
                      <a:r>
                        <a:rPr lang="vi-VN"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t>
                      </a:r>
                      <a:r>
                        <a:rPr lang="en-US" sz="1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iểm</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4818548"/>
                  </a:ext>
                </a:extLst>
              </a:tr>
              <a:tr h="370840">
                <a:tc>
                  <a:txBody>
                    <a:bodyPr/>
                    <a:lstStyle/>
                    <a:p>
                      <a:pPr algn="just">
                        <a:lnSpc>
                          <a:spcPct val="115000"/>
                        </a:lnSpc>
                        <a:spcAft>
                          <a:spcPts val="0"/>
                        </a:spcAft>
                      </a:pP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Siêu</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âm</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mổ</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5</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giới hạn do h</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ơ</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Phát hiện sỏi ngay khi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không dãn</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Không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a:effectLst/>
                          <a:latin typeface="Times New Roman" panose="02020603050405020304" pitchFamily="18" charset="0"/>
                          <a:ea typeface="Calibri" panose="020F0502020204030204" pitchFamily="34" charset="0"/>
                          <a:cs typeface="Times New Roman" panose="02020603050405020304" pitchFamily="18" charset="0"/>
                        </a:rPr>
                        <a:t>Chủ quan: phụ thuộc ng</a:t>
                      </a:r>
                      <a:r>
                        <a:rPr lang="vi-VN" sz="1400">
                          <a:effectLst/>
                          <a:latin typeface="Times New Roman" panose="02020603050405020304" pitchFamily="18" charset="0"/>
                          <a:ea typeface="Calibri" panose="020F0502020204030204" pitchFamily="34" charset="0"/>
                          <a:cs typeface="Times New Roman" panose="02020603050405020304" pitchFamily="18" charset="0"/>
                        </a:rPr>
                        <a:t>ườ</a:t>
                      </a:r>
                      <a:r>
                        <a:rPr lang="en-US" sz="1400">
                          <a:effectLst/>
                          <a:latin typeface="Times New Roman" panose="02020603050405020304" pitchFamily="18" charset="0"/>
                          <a:ea typeface="Calibri" panose="020F0502020204030204" pitchFamily="34" charset="0"/>
                          <a:cs typeface="Times New Roman" panose="02020603050405020304" pitchFamily="18" charset="0"/>
                        </a:rPr>
                        <a:t>i thực hiện.</a:t>
                      </a:r>
                    </a:p>
                  </a:txBody>
                  <a:tcPr/>
                </a:tc>
                <a:extLst>
                  <a:ext uri="{0D108BD9-81ED-4DB2-BD59-A6C34878D82A}">
                    <a16:rowId xmlns:a16="http://schemas.microsoft.com/office/drawing/2014/main" val="1797231220"/>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80 – 93</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algn="just">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Không</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thấy</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mật</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phía</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sau</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tắc</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400" kern="12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nghẽn</a:t>
                      </a: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đá</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cây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đườ</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đượ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Xâm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tụy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chảy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máu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1528731402"/>
                  </a:ext>
                </a:extLst>
              </a:tr>
              <a:tr h="370840">
                <a:tc>
                  <a:txBody>
                    <a:bodyPr/>
                    <a:lstStyle/>
                    <a:p>
                      <a:pPr algn="just">
                        <a:lnSpc>
                          <a:spcPct val="115000"/>
                        </a:lnSpc>
                        <a:spcAft>
                          <a:spcPts val="0"/>
                        </a:spcAft>
                      </a:pPr>
                      <a:r>
                        <a:rPr lang="en-US" sz="1400" b="1"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93 – 96 </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0"/>
                        </a:spcAft>
                      </a:pP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Độ nhạy còn 57,1% (nếu sỏi nhỏ hơn 6mm)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9</a:t>
                      </a:r>
                      <a:r>
                        <a:rPr lang="vi-VN"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 – 99</a:t>
                      </a:r>
                      <a:r>
                        <a:rPr lang="en-US" sz="1400" b="1"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Không giới hạn do h</a:t>
                      </a:r>
                      <a:r>
                        <a:rPr lang="vi-VN" sz="1400">
                          <a:effectLst/>
                          <a:latin typeface="Times New Roman" panose="02020603050405020304" pitchFamily="18" charset="0"/>
                          <a:ea typeface="Calibri" panose="020F0502020204030204" pitchFamily="34" charset="0"/>
                          <a:cs typeface="Times New Roman" panose="02020603050405020304" pitchFamily="18" charset="0"/>
                        </a:rPr>
                        <a:t>ơ</a:t>
                      </a:r>
                      <a:r>
                        <a:rPr lang="en-US" sz="1400">
                          <a:effectLst/>
                          <a:latin typeface="Times New Roman" panose="02020603050405020304" pitchFamily="18" charset="0"/>
                          <a:ea typeface="Calibri" panose="020F0502020204030204" pitchFamily="34" charset="0"/>
                          <a:cs typeface="Times New Roman" panose="02020603050405020304" pitchFamily="18" charset="0"/>
                        </a:rPr>
                        <a:t>i.</a:t>
                      </a:r>
                    </a:p>
                    <a:p>
                      <a:pPr fontAlgn="base">
                        <a:lnSpc>
                          <a:spcPct val="115000"/>
                        </a:lnSpc>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Phát hiện sỏi ngay khi đường mật không dãn.</a:t>
                      </a: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Tái tạo giải phẫu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15000"/>
                        </a:lnSpc>
                        <a:spcAft>
                          <a:spcPts val="0"/>
                        </a:spcAft>
                      </a:pP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Thấy phần </a:t>
                      </a:r>
                      <a:r>
                        <a:rPr lang="vi-VN"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đườ</a:t>
                      </a:r>
                      <a:r>
                        <a:rPr lang="en-US" sz="1400" kern="12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 mật  phía sau tắc nghẽn.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0"/>
                        </a:spcAft>
                      </a:pPr>
                      <a:r>
                        <a:rPr lang="en-US" sz="14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84533025"/>
                  </a:ext>
                </a:extLst>
              </a:tr>
            </a:tbl>
          </a:graphicData>
        </a:graphic>
      </p:graphicFrame>
      <p:pic>
        <p:nvPicPr>
          <p:cNvPr id="3" name="Audio 2">
            <a:hlinkClick r:id="" action="ppaction://media"/>
            <a:extLst>
              <a:ext uri="{FF2B5EF4-FFF2-40B4-BE49-F238E27FC236}">
                <a16:creationId xmlns:a16="http://schemas.microsoft.com/office/drawing/2014/main" id="{6092F47D-D2E2-5D4F-97A1-53FA012C4F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59553835"/>
      </p:ext>
    </p:extLst>
  </p:cSld>
  <p:clrMapOvr>
    <a:masterClrMapping/>
  </p:clrMapOvr>
  <mc:AlternateContent xmlns:mc="http://schemas.openxmlformats.org/markup-compatibility/2006" xmlns:p14="http://schemas.microsoft.com/office/powerpoint/2010/main">
    <mc:Choice Requires="p14">
      <p:transition spd="slow" p14:dur="2000" advTm="72661"/>
    </mc:Choice>
    <mc:Fallback xmlns="">
      <p:transition spd="slow" advTm="72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DFCA0-29CF-EB48-BEB1-9AE2E433D44B}"/>
              </a:ext>
            </a:extLst>
          </p:cNvPr>
          <p:cNvPicPr/>
          <p:nvPr/>
        </p:nvPicPr>
        <p:blipFill rotWithShape="1">
          <a:blip r:embed="rId4">
            <a:extLst>
              <a:ext uri="{28A0092B-C50C-407E-A947-70E740481C1C}">
                <a14:useLocalDpi xmlns:a14="http://schemas.microsoft.com/office/drawing/2010/main" val="0"/>
              </a:ext>
            </a:extLst>
          </a:blip>
          <a:srcRect l="9887" r="15949" b="14587"/>
          <a:stretch/>
        </p:blipFill>
        <p:spPr bwMode="auto">
          <a:xfrm>
            <a:off x="457200" y="1295400"/>
            <a:ext cx="3467100" cy="304800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349AE243-E012-E64D-BB33-CE923D7762A1}"/>
              </a:ext>
            </a:extLst>
          </p:cNvPr>
          <p:cNvSpPr/>
          <p:nvPr/>
        </p:nvSpPr>
        <p:spPr>
          <a:xfrm>
            <a:off x="-95250"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5" name="Picture 4">
            <a:extLst>
              <a:ext uri="{FF2B5EF4-FFF2-40B4-BE49-F238E27FC236}">
                <a16:creationId xmlns:a16="http://schemas.microsoft.com/office/drawing/2014/main" id="{32F3BB63-08E2-1749-A39D-C238087481A8}"/>
              </a:ext>
            </a:extLst>
          </p:cNvPr>
          <p:cNvPicPr/>
          <p:nvPr/>
        </p:nvPicPr>
        <p:blipFill rotWithShape="1">
          <a:blip r:embed="rId5">
            <a:extLst>
              <a:ext uri="{28A0092B-C50C-407E-A947-70E740481C1C}">
                <a14:useLocalDpi xmlns:a14="http://schemas.microsoft.com/office/drawing/2010/main" val="0"/>
              </a:ext>
            </a:extLst>
          </a:blip>
          <a:srcRect b="10655"/>
          <a:stretch/>
        </p:blipFill>
        <p:spPr bwMode="auto">
          <a:xfrm>
            <a:off x="4476750" y="1295400"/>
            <a:ext cx="4210050" cy="3048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75A2822-B515-AA4C-9B27-EDE196DD1EF6}"/>
              </a:ext>
            </a:extLst>
          </p:cNvPr>
          <p:cNvSpPr/>
          <p:nvPr/>
        </p:nvSpPr>
        <p:spPr>
          <a:xfrm>
            <a:off x="4295775" y="45720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spcAft>
                <a:spcPts val="0"/>
              </a:spcAft>
            </a:pP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endParaRPr lang="en-US" sz="2400" dirty="0">
              <a:effectLst/>
              <a:latin typeface="Times New Roman" panose="02020603050405020304" pitchFamily="18"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ED434C6E-727B-AA46-BF24-8DAADC5C3F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66504067"/>
      </p:ext>
    </p:extLst>
  </p:cSld>
  <p:clrMapOvr>
    <a:masterClrMapping/>
  </p:clrMapOvr>
  <mc:AlternateContent xmlns:mc="http://schemas.openxmlformats.org/markup-compatibility/2006" xmlns:p14="http://schemas.microsoft.com/office/powerpoint/2010/main">
    <mc:Choice Requires="p14">
      <p:transition spd="slow" p14:dur="2000" advTm="13466"/>
    </mc:Choice>
    <mc:Fallback xmlns="">
      <p:transition spd="slow" advTm="13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1C2C2-1FEB-9146-A5DD-B4C8BDF40D11}"/>
              </a:ext>
            </a:extLst>
          </p:cNvPr>
          <p:cNvPicPr/>
          <p:nvPr/>
        </p:nvPicPr>
        <p:blipFill>
          <a:blip r:embed="rId4" cstate="hqprint">
            <a:extLst>
              <a:ext uri="{28A0092B-C50C-407E-A947-70E740481C1C}">
                <a14:useLocalDpi xmlns:a14="http://schemas.microsoft.com/office/drawing/2010/main" val="0"/>
              </a:ext>
            </a:extLst>
          </a:blip>
          <a:stretch>
            <a:fillRect/>
          </a:stretch>
        </p:blipFill>
        <p:spPr>
          <a:xfrm>
            <a:off x="314490" y="1295400"/>
            <a:ext cx="3886200" cy="3505200"/>
          </a:xfrm>
          <a:prstGeom prst="rect">
            <a:avLst/>
          </a:prstGeom>
        </p:spPr>
      </p:pic>
      <p:sp>
        <p:nvSpPr>
          <p:cNvPr id="3" name="Rectangle 2">
            <a:extLst>
              <a:ext uri="{FF2B5EF4-FFF2-40B4-BE49-F238E27FC236}">
                <a16:creationId xmlns:a16="http://schemas.microsoft.com/office/drawing/2014/main" id="{5E597F81-A171-1C4E-8A71-0B900A23AC1C}"/>
              </a:ext>
            </a:extLst>
          </p:cNvPr>
          <p:cNvSpPr/>
          <p:nvPr/>
        </p:nvSpPr>
        <p:spPr>
          <a:xfrm>
            <a:off x="951784" y="5171346"/>
            <a:ext cx="2611612"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vi-VN" sz="2400" i="1" dirty="0">
                <a:latin typeface="Times New Roman" panose="02020603050405020304" pitchFamily="18" charset="0"/>
                <a:ea typeface="Calibri" panose="020F0502020204030204" pitchFamily="34" charset="0"/>
              </a:rPr>
              <a:t>ERCP</a:t>
            </a:r>
            <a:r>
              <a:rPr lang="en-US" sz="2400" dirty="0"/>
              <a:t> </a:t>
            </a:r>
            <a:endParaRPr sz="2400" dirty="0"/>
          </a:p>
        </p:txBody>
      </p:sp>
      <p:pic>
        <p:nvPicPr>
          <p:cNvPr id="4" name="Picture 3">
            <a:extLst>
              <a:ext uri="{FF2B5EF4-FFF2-40B4-BE49-F238E27FC236}">
                <a16:creationId xmlns:a16="http://schemas.microsoft.com/office/drawing/2014/main" id="{EA5A63C4-B10E-6742-98AD-D122F0AD2AC7}"/>
              </a:ext>
            </a:extLst>
          </p:cNvPr>
          <p:cNvPicPr/>
          <p:nvPr/>
        </p:nvPicPr>
        <p:blipFill>
          <a:blip r:embed="rId5" cstate="hqprint">
            <a:extLst>
              <a:ext uri="{28A0092B-C50C-407E-A947-70E740481C1C}">
                <a14:useLocalDpi xmlns:a14="http://schemas.microsoft.com/office/drawing/2010/main" val="0"/>
              </a:ext>
            </a:extLst>
          </a:blip>
          <a:stretch>
            <a:fillRect/>
          </a:stretch>
        </p:blipFill>
        <p:spPr>
          <a:xfrm>
            <a:off x="4724400" y="1295400"/>
            <a:ext cx="4191000" cy="3505200"/>
          </a:xfrm>
          <a:prstGeom prst="rect">
            <a:avLst/>
          </a:prstGeom>
        </p:spPr>
      </p:pic>
      <p:sp>
        <p:nvSpPr>
          <p:cNvPr id="5" name="Rectangle 4">
            <a:extLst>
              <a:ext uri="{FF2B5EF4-FFF2-40B4-BE49-F238E27FC236}">
                <a16:creationId xmlns:a16="http://schemas.microsoft.com/office/drawing/2014/main" id="{C192107D-B7C3-974E-B39F-7DDCC6CEBB82}"/>
              </a:ext>
            </a:extLst>
          </p:cNvPr>
          <p:cNvSpPr/>
          <p:nvPr/>
        </p:nvSpPr>
        <p:spPr>
          <a:xfrm>
            <a:off x="4286250" y="5171347"/>
            <a:ext cx="5067300" cy="830997"/>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p>
          <a:p>
            <a:pPr algn="ctr">
              <a:spcAft>
                <a:spcPts val="0"/>
              </a:spcAft>
            </a:pPr>
            <a:r>
              <a:rPr lang="en-US" sz="2400" i="1" dirty="0" err="1">
                <a:latin typeface="Times New Roman" panose="02020603050405020304" pitchFamily="18" charset="0"/>
                <a:ea typeface="Calibri" panose="020F0502020204030204" pitchFamily="34" charset="0"/>
              </a:rPr>
              <a:t>ch</a:t>
            </a:r>
            <a:r>
              <a:rPr lang="vi-VN" sz="2400" i="1" dirty="0">
                <a:latin typeface="Times New Roman" panose="02020603050405020304" pitchFamily="18" charset="0"/>
                <a:ea typeface="Calibri" panose="020F0502020204030204" pitchFamily="34" charset="0"/>
              </a:rPr>
              <a:t>ụp X quang đường mật trong mổ</a:t>
            </a:r>
            <a:endParaRPr lang="en-US" sz="2400" dirty="0">
              <a:effectLst/>
              <a:latin typeface="Times New Roman" panose="02020603050405020304" pitchFamily="18" charset="0"/>
              <a:ea typeface="Calibri" panose="020F0502020204030204" pitchFamily="34" charset="0"/>
            </a:endParaRPr>
          </a:p>
        </p:txBody>
      </p:sp>
      <p:pic>
        <p:nvPicPr>
          <p:cNvPr id="6" name="Audio 5">
            <a:hlinkClick r:id="" action="ppaction://media"/>
            <a:extLst>
              <a:ext uri="{FF2B5EF4-FFF2-40B4-BE49-F238E27FC236}">
                <a16:creationId xmlns:a16="http://schemas.microsoft.com/office/drawing/2014/main" id="{1E748956-B9B9-9D4F-9E45-562ECA6915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179319661"/>
      </p:ext>
    </p:extLst>
  </p:cSld>
  <p:clrMapOvr>
    <a:masterClrMapping/>
  </p:clrMapOvr>
  <mc:AlternateContent xmlns:mc="http://schemas.openxmlformats.org/markup-compatibility/2006" xmlns:p14="http://schemas.microsoft.com/office/powerpoint/2010/main">
    <mc:Choice Requires="p14">
      <p:transition spd="slow" p14:dur="2000" advTm="14057"/>
    </mc:Choice>
    <mc:Fallback xmlns="">
      <p:transition spd="slow" advTm="14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404FAD-FC29-B048-B9E7-92B29740DC32}"/>
              </a:ext>
            </a:extLst>
          </p:cNvPr>
          <p:cNvPicPr/>
          <p:nvPr/>
        </p:nvPicPr>
        <p:blipFill>
          <a:blip r:embed="rId4">
            <a:extLst>
              <a:ext uri="{28A0092B-C50C-407E-A947-70E740481C1C}">
                <a14:useLocalDpi xmlns:a14="http://schemas.microsoft.com/office/drawing/2010/main" val="0"/>
              </a:ext>
            </a:extLst>
          </a:blip>
          <a:stretch>
            <a:fillRect/>
          </a:stretch>
        </p:blipFill>
        <p:spPr>
          <a:xfrm>
            <a:off x="1981200" y="1295400"/>
            <a:ext cx="5410200" cy="3733800"/>
          </a:xfrm>
          <a:prstGeom prst="rect">
            <a:avLst/>
          </a:prstGeom>
        </p:spPr>
      </p:pic>
      <p:sp>
        <p:nvSpPr>
          <p:cNvPr id="3" name="Rectangle 2">
            <a:extLst>
              <a:ext uri="{FF2B5EF4-FFF2-40B4-BE49-F238E27FC236}">
                <a16:creationId xmlns:a16="http://schemas.microsoft.com/office/drawing/2014/main" id="{DF700015-48E9-534F-A0BE-F9F3E1AF3B13}"/>
              </a:ext>
            </a:extLst>
          </p:cNvPr>
          <p:cNvSpPr/>
          <p:nvPr/>
        </p:nvSpPr>
        <p:spPr>
          <a:xfrm>
            <a:off x="2088858" y="5257800"/>
            <a:ext cx="519488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OMC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phim</a:t>
            </a:r>
            <a:r>
              <a:rPr lang="en-US" sz="2400" i="1" dirty="0">
                <a:latin typeface="Times New Roman" panose="02020603050405020304" pitchFamily="18" charset="0"/>
                <a:ea typeface="Calibri" panose="020F0502020204030204" pitchFamily="34" charset="0"/>
              </a:rPr>
              <a:t> MRCP T2</a:t>
            </a:r>
            <a:r>
              <a:rPr lang="en-US" sz="2400" dirty="0"/>
              <a:t> </a:t>
            </a:r>
            <a:endParaRPr sz="2400" dirty="0"/>
          </a:p>
        </p:txBody>
      </p:sp>
      <p:pic>
        <p:nvPicPr>
          <p:cNvPr id="4" name="Audio 3">
            <a:hlinkClick r:id="" action="ppaction://media"/>
            <a:extLst>
              <a:ext uri="{FF2B5EF4-FFF2-40B4-BE49-F238E27FC236}">
                <a16:creationId xmlns:a16="http://schemas.microsoft.com/office/drawing/2014/main" id="{C351AB8B-BE82-A441-BB04-A590925F07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28207384"/>
      </p:ext>
    </p:extLst>
  </p:cSld>
  <p:clrMapOvr>
    <a:masterClrMapping/>
  </p:clrMapOvr>
  <mc:AlternateContent xmlns:mc="http://schemas.openxmlformats.org/markup-compatibility/2006" xmlns:p14="http://schemas.microsoft.com/office/powerpoint/2010/main">
    <mc:Choice Requires="p14">
      <p:transition spd="slow" p14:dur="2000" advTm="5300"/>
    </mc:Choice>
    <mc:Fallback xmlns="">
      <p:transition spd="slow" advTm="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0D0902-3D3B-CA41-8CC8-1D6D8B34A0B9}"/>
              </a:ext>
            </a:extLst>
          </p:cNvPr>
          <p:cNvSpPr txBox="1">
            <a:spLocks noChangeArrowheads="1"/>
          </p:cNvSpPr>
          <p:nvPr/>
        </p:nvSpPr>
        <p:spPr bwMode="auto">
          <a:xfrm>
            <a:off x="533400" y="3048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đường mật trong gan</a:t>
            </a:r>
          </a:p>
        </p:txBody>
      </p:sp>
      <p:graphicFrame>
        <p:nvGraphicFramePr>
          <p:cNvPr id="3" name="Table 2">
            <a:extLst>
              <a:ext uri="{FF2B5EF4-FFF2-40B4-BE49-F238E27FC236}">
                <a16:creationId xmlns:a16="http://schemas.microsoft.com/office/drawing/2014/main" id="{9EF5E007-9FCE-584F-914A-EF1455131CFB}"/>
              </a:ext>
            </a:extLst>
          </p:cNvPr>
          <p:cNvGraphicFramePr>
            <a:graphicFrameLocks noGrp="1"/>
          </p:cNvGraphicFramePr>
          <p:nvPr>
            <p:extLst>
              <p:ext uri="{D42A27DB-BD31-4B8C-83A1-F6EECF244321}">
                <p14:modId xmlns:p14="http://schemas.microsoft.com/office/powerpoint/2010/main" val="3748793579"/>
              </p:ext>
            </p:extLst>
          </p:nvPr>
        </p:nvGraphicFramePr>
        <p:xfrm>
          <a:off x="536448" y="1447800"/>
          <a:ext cx="8150352" cy="3505200"/>
        </p:xfrm>
        <a:graphic>
          <a:graphicData uri="http://schemas.openxmlformats.org/drawingml/2006/table">
            <a:tbl>
              <a:tblPr firstRow="1" bandRow="1">
                <a:tableStyleId>{5C22544A-7EE6-4342-B048-85BDC9FD1C3A}</a:tableStyleId>
              </a:tblPr>
              <a:tblGrid>
                <a:gridCol w="2716784">
                  <a:extLst>
                    <a:ext uri="{9D8B030D-6E8A-4147-A177-3AD203B41FA5}">
                      <a16:colId xmlns:a16="http://schemas.microsoft.com/office/drawing/2014/main" val="1630405742"/>
                    </a:ext>
                  </a:extLst>
                </a:gridCol>
                <a:gridCol w="2716784">
                  <a:extLst>
                    <a:ext uri="{9D8B030D-6E8A-4147-A177-3AD203B41FA5}">
                      <a16:colId xmlns:a16="http://schemas.microsoft.com/office/drawing/2014/main" val="1138483989"/>
                    </a:ext>
                  </a:extLst>
                </a:gridCol>
                <a:gridCol w="2716784">
                  <a:extLst>
                    <a:ext uri="{9D8B030D-6E8A-4147-A177-3AD203B41FA5}">
                      <a16:colId xmlns:a16="http://schemas.microsoft.com/office/drawing/2014/main" val="1085025951"/>
                    </a:ext>
                  </a:extLst>
                </a:gridCol>
              </a:tblGrid>
              <a:tr h="876300">
                <a:tc>
                  <a:txBody>
                    <a:bodyPr/>
                    <a:lstStyle/>
                    <a:p>
                      <a:endParaRPr lang="en-US" sz="28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nhạy</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 </a:t>
                      </a:r>
                      <a:r>
                        <a:rPr lang="vi-VN"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 hiệu</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38538638"/>
                  </a:ext>
                </a:extLst>
              </a:tr>
              <a:tr h="876300">
                <a:tc>
                  <a:txBody>
                    <a:bodyPr/>
                    <a:lstStyle/>
                    <a:p>
                      <a:pPr algn="just">
                        <a:lnSpc>
                          <a:spcPct val="115000"/>
                        </a:lnSpc>
                        <a:spcAft>
                          <a:spcPts val="0"/>
                        </a:spcAft>
                      </a:pP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95,7</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97,3</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247273362"/>
                  </a:ext>
                </a:extLst>
              </a:tr>
              <a:tr h="876300">
                <a:tc>
                  <a:txBody>
                    <a:bodyPr/>
                    <a:lstStyle/>
                    <a:p>
                      <a:pPr algn="just">
                        <a:lnSpc>
                          <a:spcPct val="115000"/>
                        </a:lnSpc>
                        <a:spcAft>
                          <a:spcPts val="0"/>
                        </a:spcAft>
                      </a:pPr>
                      <a:r>
                        <a:rPr lang="en-US"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 Scan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78 </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99</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99943106"/>
                  </a:ext>
                </a:extLst>
              </a:tr>
              <a:tr h="876300">
                <a:tc>
                  <a:txBody>
                    <a:bodyPr/>
                    <a:lstStyle/>
                    <a:p>
                      <a:pPr algn="just">
                        <a:lnSpc>
                          <a:spcPct val="115000"/>
                        </a:lnSpc>
                        <a:spcAft>
                          <a:spcPts val="0"/>
                        </a:spcAft>
                      </a:pP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MRCP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93 – 94</a:t>
                      </a:r>
                      <a:r>
                        <a:rPr lang="en-US" sz="2800" b="1" kern="12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15000"/>
                        </a:lnSpc>
                        <a:spcAft>
                          <a:spcPts val="0"/>
                        </a:spcAft>
                      </a:pPr>
                      <a:r>
                        <a:rPr lang="vi-VN"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88 – 95 </a:t>
                      </a:r>
                      <a:r>
                        <a:rPr lang="en-US" sz="2800" b="1" kern="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16282232"/>
                  </a:ext>
                </a:extLst>
              </a:tr>
            </a:tbl>
          </a:graphicData>
        </a:graphic>
      </p:graphicFrame>
      <p:pic>
        <p:nvPicPr>
          <p:cNvPr id="2" name="Audio 1">
            <a:hlinkClick r:id="" action="ppaction://media"/>
            <a:extLst>
              <a:ext uri="{FF2B5EF4-FFF2-40B4-BE49-F238E27FC236}">
                <a16:creationId xmlns:a16="http://schemas.microsoft.com/office/drawing/2014/main" id="{7D4255FF-CADB-C041-A9E7-5AE4524B1B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32163050"/>
      </p:ext>
    </p:extLst>
  </p:cSld>
  <p:clrMapOvr>
    <a:masterClrMapping/>
  </p:clrMapOvr>
  <mc:AlternateContent xmlns:mc="http://schemas.openxmlformats.org/markup-compatibility/2006" xmlns:p14="http://schemas.microsoft.com/office/powerpoint/2010/main">
    <mc:Choice Requires="p14">
      <p:transition spd="slow" p14:dur="2000" advTm="21004"/>
    </mc:Choice>
    <mc:Fallback xmlns="">
      <p:transition spd="slow" advTm="21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B223E-7266-E641-B877-B8390DBD677F}"/>
              </a:ext>
            </a:extLst>
          </p:cNvPr>
          <p:cNvPicPr/>
          <p:nvPr/>
        </p:nvPicPr>
        <p:blipFill>
          <a:blip r:embed="rId4">
            <a:extLst>
              <a:ext uri="{28A0092B-C50C-407E-A947-70E740481C1C}">
                <a14:useLocalDpi xmlns:a14="http://schemas.microsoft.com/office/drawing/2010/main" val="0"/>
              </a:ext>
            </a:extLst>
          </a:blip>
          <a:stretch>
            <a:fillRect/>
          </a:stretch>
        </p:blipFill>
        <p:spPr>
          <a:xfrm>
            <a:off x="457200" y="1600200"/>
            <a:ext cx="4267200" cy="2971800"/>
          </a:xfrm>
          <a:prstGeom prst="rect">
            <a:avLst/>
          </a:prstGeom>
        </p:spPr>
      </p:pic>
      <p:sp>
        <p:nvSpPr>
          <p:cNvPr id="3" name="Rectangle 2">
            <a:extLst>
              <a:ext uri="{FF2B5EF4-FFF2-40B4-BE49-F238E27FC236}">
                <a16:creationId xmlns:a16="http://schemas.microsoft.com/office/drawing/2014/main" id="{C2AB9A69-C2DA-5C4C-8B38-E3235D294580}"/>
              </a:ext>
            </a:extLst>
          </p:cNvPr>
          <p:cNvSpPr/>
          <p:nvPr/>
        </p:nvSpPr>
        <p:spPr>
          <a:xfrm>
            <a:off x="304800" y="4724400"/>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đường</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mật</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trong</a:t>
            </a:r>
            <a:r>
              <a:rPr lang="vi-VN" sz="2400" i="1" dirty="0">
                <a:latin typeface="Times New Roman" panose="02020603050405020304" pitchFamily="18" charset="0"/>
                <a:ea typeface="Calibri" panose="020F0502020204030204" pitchFamily="34" charset="0"/>
              </a:rPr>
              <a:t> gan</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siêu</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âm</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4" name="Picture 3">
            <a:extLst>
              <a:ext uri="{FF2B5EF4-FFF2-40B4-BE49-F238E27FC236}">
                <a16:creationId xmlns:a16="http://schemas.microsoft.com/office/drawing/2014/main" id="{26AE2393-08FF-2E4F-B84F-17130F20EFAC}"/>
              </a:ext>
            </a:extLst>
          </p:cNvPr>
          <p:cNvPicPr/>
          <p:nvPr/>
        </p:nvPicPr>
        <p:blipFill>
          <a:blip r:embed="rId5">
            <a:extLst>
              <a:ext uri="{28A0092B-C50C-407E-A947-70E740481C1C}">
                <a14:useLocalDpi xmlns:a14="http://schemas.microsoft.com/office/drawing/2010/main" val="0"/>
              </a:ext>
            </a:extLst>
          </a:blip>
          <a:stretch>
            <a:fillRect/>
          </a:stretch>
        </p:blipFill>
        <p:spPr>
          <a:xfrm>
            <a:off x="4724400" y="1660525"/>
            <a:ext cx="3962400" cy="2911475"/>
          </a:xfrm>
          <a:prstGeom prst="rect">
            <a:avLst/>
          </a:prstGeom>
        </p:spPr>
      </p:pic>
      <p:sp>
        <p:nvSpPr>
          <p:cNvPr id="5" name="Rectangle 4">
            <a:extLst>
              <a:ext uri="{FF2B5EF4-FFF2-40B4-BE49-F238E27FC236}">
                <a16:creationId xmlns:a16="http://schemas.microsoft.com/office/drawing/2014/main" id="{4360746A-B37B-2545-B926-9C304E90C55F}"/>
              </a:ext>
            </a:extLst>
          </p:cNvPr>
          <p:cNvSpPr/>
          <p:nvPr/>
        </p:nvSpPr>
        <p:spPr>
          <a:xfrm>
            <a:off x="4419600" y="4727448"/>
            <a:ext cx="4572000" cy="830997"/>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đường mật trong gan</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mũi</a:t>
            </a:r>
            <a:r>
              <a:rPr lang="en-US" sz="2400" i="1" dirty="0">
                <a:latin typeface="Times New Roman" panose="02020603050405020304" pitchFamily="18" charset="0"/>
                <a:ea typeface="Calibri" panose="020F0502020204030204" pitchFamily="34" charset="0"/>
              </a:rPr>
              <a:t> </a:t>
            </a:r>
            <a:r>
              <a:rPr lang="en-US" sz="2400" i="1" dirty="0" err="1">
                <a:latin typeface="Times New Roman" panose="02020603050405020304" pitchFamily="18" charset="0"/>
                <a:ea typeface="Calibri" panose="020F0502020204030204" pitchFamily="34" charset="0"/>
              </a:rPr>
              <a:t>tên</a:t>
            </a:r>
            <a:r>
              <a:rPr lang="en-US" sz="2400" i="1" dirty="0">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pPr algn="ctr"/>
            <a:r>
              <a:rPr lang="en-US" sz="2400" i="1" dirty="0" err="1">
                <a:latin typeface="Times New Roman" panose="02020603050405020304" pitchFamily="18" charset="0"/>
                <a:ea typeface="Calibri" panose="020F0502020204030204" pitchFamily="34" charset="0"/>
              </a:rPr>
              <a:t>trên</a:t>
            </a:r>
            <a:r>
              <a:rPr lang="en-US" sz="2400" i="1" dirty="0">
                <a:latin typeface="Times New Roman" panose="02020603050405020304" pitchFamily="18" charset="0"/>
                <a:ea typeface="Calibri" panose="020F0502020204030204" pitchFamily="34" charset="0"/>
              </a:rPr>
              <a:t> CT Scan </a:t>
            </a:r>
            <a:r>
              <a:rPr lang="en-US" sz="2400" i="1" dirty="0" err="1">
                <a:latin typeface="Times New Roman" panose="02020603050405020304" pitchFamily="18" charset="0"/>
                <a:ea typeface="Calibri" panose="020F0502020204030204" pitchFamily="34" charset="0"/>
              </a:rPr>
              <a:t>bụng</a:t>
            </a:r>
            <a:r>
              <a:rPr lang="en-US" sz="2400" dirty="0"/>
              <a:t> </a:t>
            </a:r>
            <a:endParaRPr sz="2400" dirty="0"/>
          </a:p>
        </p:txBody>
      </p:sp>
      <p:pic>
        <p:nvPicPr>
          <p:cNvPr id="6" name="Audio 5">
            <a:hlinkClick r:id="" action="ppaction://media"/>
            <a:extLst>
              <a:ext uri="{FF2B5EF4-FFF2-40B4-BE49-F238E27FC236}">
                <a16:creationId xmlns:a16="http://schemas.microsoft.com/office/drawing/2014/main" id="{1E365F99-E601-F542-A051-325C077AC8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16759558"/>
      </p:ext>
    </p:extLst>
  </p:cSld>
  <p:clrMapOvr>
    <a:masterClrMapping/>
  </p:clrMapOvr>
  <mc:AlternateContent xmlns:mc="http://schemas.openxmlformats.org/markup-compatibility/2006" xmlns:p14="http://schemas.microsoft.com/office/powerpoint/2010/main">
    <mc:Choice Requires="p14">
      <p:transition spd="slow" p14:dur="2000" advTm="14415"/>
    </mc:Choice>
    <mc:Fallback xmlns="">
      <p:transition spd="slow" advTm="14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658225"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Nêu được phân loại sỏi đường mật chính theo sinh bệnh học, sinh hóa, giải phẫu.</a:t>
            </a:r>
          </a:p>
          <a:p>
            <a:pPr eaLnBrk="1" hangingPunct="1">
              <a:spcBef>
                <a:spcPct val="50000"/>
              </a:spcBef>
              <a:defRPr/>
            </a:pPr>
            <a:r>
              <a:rPr lang="vi-VN" sz="2800" i="1" dirty="0">
                <a:solidFill>
                  <a:schemeClr val="tx1"/>
                </a:solidFill>
                <a:latin typeface="Times New Roman" pitchFamily="18" charset="0"/>
                <a:cs typeface="Times New Roman" pitchFamily="18" charset="0"/>
              </a:rPr>
              <a:t>2. Trình bày được lâm sàng, các phương tiện chẩn đoán xác định bệnh sỏi đường mật chính.</a:t>
            </a:r>
          </a:p>
          <a:p>
            <a:pPr eaLnBrk="1" hangingPunct="1">
              <a:spcBef>
                <a:spcPct val="50000"/>
              </a:spcBef>
              <a:defRPr/>
            </a:pPr>
            <a:r>
              <a:rPr lang="vi-VN" sz="2800" i="1" dirty="0">
                <a:solidFill>
                  <a:schemeClr val="tx1"/>
                </a:solidFill>
                <a:latin typeface="Times New Roman" pitchFamily="18" charset="0"/>
                <a:cs typeface="Times New Roman" pitchFamily="18" charset="0"/>
              </a:rPr>
              <a:t>3. Nêu sáu biến chứng bệnh sỏi đường mật chính.</a:t>
            </a:r>
          </a:p>
          <a:p>
            <a:pPr eaLnBrk="1" hangingPunct="1">
              <a:spcBef>
                <a:spcPct val="50000"/>
              </a:spcBef>
              <a:defRPr/>
            </a:pPr>
            <a:r>
              <a:rPr lang="vi-VN" sz="2800" i="1" dirty="0">
                <a:solidFill>
                  <a:schemeClr val="tx1"/>
                </a:solidFill>
                <a:latin typeface="Times New Roman" pitchFamily="18" charset="0"/>
                <a:cs typeface="Times New Roman" pitchFamily="18" charset="0"/>
              </a:rPr>
              <a:t>4. Chọn lựa được phương pháp điều trị sỏi đường mật chính.</a:t>
            </a:r>
          </a:p>
          <a:p>
            <a:pPr eaLnBrk="1" hangingPunct="1">
              <a:spcBef>
                <a:spcPct val="50000"/>
              </a:spcBef>
              <a:defRPr/>
            </a:pPr>
            <a:r>
              <a:rPr lang="vi-VN" sz="2800" i="1" dirty="0">
                <a:solidFill>
                  <a:schemeClr val="tx1"/>
                </a:solidFill>
                <a:latin typeface="Times New Roman" pitchFamily="18" charset="0"/>
                <a:cs typeface="Times New Roman" pitchFamily="18" charset="0"/>
              </a:rPr>
              <a:t>5. Trình bày phác đồ điều trị biến chứng viêm đường mật cấp theo Tokyo Guidelines 2018.</a:t>
            </a:r>
            <a:endParaRPr lang="en-US" sz="2800" i="1" dirty="0">
              <a:solidFill>
                <a:schemeClr val="tx1"/>
              </a:solidFill>
              <a:latin typeface="Times New Roman" pitchFamily="18" charset="0"/>
              <a:cs typeface="Times New Roman" pitchFamily="18" charset="0"/>
            </a:endParaRP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pic>
        <p:nvPicPr>
          <p:cNvPr id="3" name="Audio 2">
            <a:hlinkClick r:id="" action="ppaction://media"/>
            <a:extLst>
              <a:ext uri="{FF2B5EF4-FFF2-40B4-BE49-F238E27FC236}">
                <a16:creationId xmlns:a16="http://schemas.microsoft.com/office/drawing/2014/main" id="{91544281-DB74-6F4A-820F-C83CC2F86A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05"/>
    </mc:Choice>
    <mc:Fallback xmlns="">
      <p:transition spd="slow" advTm="2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C02A7-5C64-3440-B76B-462D22890B27}"/>
              </a:ext>
            </a:extLst>
          </p:cNvPr>
          <p:cNvPicPr/>
          <p:nvPr/>
        </p:nvPicPr>
        <p:blipFill>
          <a:blip r:embed="rId4">
            <a:extLst>
              <a:ext uri="{28A0092B-C50C-407E-A947-70E740481C1C}">
                <a14:useLocalDpi xmlns:a14="http://schemas.microsoft.com/office/drawing/2010/main" val="0"/>
              </a:ext>
            </a:extLst>
          </a:blip>
          <a:stretch>
            <a:fillRect/>
          </a:stretch>
        </p:blipFill>
        <p:spPr>
          <a:xfrm>
            <a:off x="533400" y="1752600"/>
            <a:ext cx="4114800" cy="2971800"/>
          </a:xfrm>
          <a:prstGeom prst="rect">
            <a:avLst/>
          </a:prstGeom>
        </p:spPr>
      </p:pic>
      <p:sp>
        <p:nvSpPr>
          <p:cNvPr id="3" name="Rectangle 2">
            <a:extLst>
              <a:ext uri="{FF2B5EF4-FFF2-40B4-BE49-F238E27FC236}">
                <a16:creationId xmlns:a16="http://schemas.microsoft.com/office/drawing/2014/main" id="{FD5BE5F6-5A86-6E45-8D7C-621DCEDBEEB3}"/>
              </a:ext>
            </a:extLst>
          </p:cNvPr>
          <p:cNvSpPr/>
          <p:nvPr/>
        </p:nvSpPr>
        <p:spPr>
          <a:xfrm>
            <a:off x="304800" y="4724400"/>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spcAft>
                <a:spcPts val="0"/>
              </a:spcAft>
            </a:pP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T1</a:t>
            </a:r>
            <a:endParaRPr lang="en-US" sz="2000" dirty="0">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78300C63-0839-9842-91FD-6FCF2CBE426F}"/>
              </a:ext>
            </a:extLst>
          </p:cNvPr>
          <p:cNvPicPr/>
          <p:nvPr/>
        </p:nvPicPr>
        <p:blipFill>
          <a:blip r:embed="rId5">
            <a:extLst>
              <a:ext uri="{28A0092B-C50C-407E-A947-70E740481C1C}">
                <a14:useLocalDpi xmlns:a14="http://schemas.microsoft.com/office/drawing/2010/main" val="0"/>
              </a:ext>
            </a:extLst>
          </a:blip>
          <a:stretch>
            <a:fillRect/>
          </a:stretch>
        </p:blipFill>
        <p:spPr>
          <a:xfrm>
            <a:off x="4876800" y="2057400"/>
            <a:ext cx="3886200" cy="2667000"/>
          </a:xfrm>
          <a:prstGeom prst="rect">
            <a:avLst/>
          </a:prstGeom>
        </p:spPr>
      </p:pic>
      <p:sp>
        <p:nvSpPr>
          <p:cNvPr id="5" name="Rectangle 4">
            <a:extLst>
              <a:ext uri="{FF2B5EF4-FFF2-40B4-BE49-F238E27FC236}">
                <a16:creationId xmlns:a16="http://schemas.microsoft.com/office/drawing/2014/main" id="{C0E3F836-7559-9C46-AC30-890F3353FB9C}"/>
              </a:ext>
            </a:extLst>
          </p:cNvPr>
          <p:cNvSpPr/>
          <p:nvPr/>
        </p:nvSpPr>
        <p:spPr>
          <a:xfrm>
            <a:off x="4648200" y="4724399"/>
            <a:ext cx="4572000" cy="707886"/>
          </a:xfrm>
          <a:prstGeom prst="rect">
            <a:avLst/>
          </a:prstGeom>
        </p:spPr>
        <p:txBody>
          <a:bodyPr>
            <a:spAutoFit/>
          </a:bodyPr>
          <a:lstStyle/>
          <a:p>
            <a:pPr algn="ctr">
              <a:spcAft>
                <a:spcPts val="0"/>
              </a:spcAft>
            </a:pPr>
            <a:r>
              <a:rPr lang="en-US" sz="2000" i="1" dirty="0" err="1">
                <a:latin typeface="Times New Roman" panose="02020603050405020304" pitchFamily="18" charset="0"/>
                <a:ea typeface="Calibri" panose="020F0502020204030204" pitchFamily="34" charset="0"/>
              </a:rPr>
              <a:t>Sỏi</a:t>
            </a:r>
            <a:r>
              <a:rPr lang="vi-VN" sz="2000" i="1" dirty="0">
                <a:latin typeface="Times New Roman" panose="02020603050405020304" pitchFamily="18" charset="0"/>
                <a:ea typeface="Calibri" panose="020F0502020204030204" pitchFamily="34" charset="0"/>
              </a:rPr>
              <a:t> đường mật trong gan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mũi</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tên</a:t>
            </a:r>
            <a:r>
              <a:rPr lang="en-US" sz="2000" i="1" dirty="0">
                <a:latin typeface="Times New Roman" panose="02020603050405020304" pitchFamily="18" charset="0"/>
                <a:ea typeface="Calibri" panose="020F0502020204030204" pitchFamily="34" charset="0"/>
              </a:rPr>
              <a:t>) </a:t>
            </a:r>
            <a:endParaRPr lang="en-US" sz="2000" dirty="0">
              <a:latin typeface="Times New Roman" panose="02020603050405020304" pitchFamily="18" charset="0"/>
              <a:ea typeface="Calibri" panose="020F0502020204030204" pitchFamily="34" charset="0"/>
            </a:endParaRPr>
          </a:p>
          <a:p>
            <a:pPr algn="ctr"/>
            <a:r>
              <a:rPr lang="en-US" sz="2000" i="1" dirty="0" err="1">
                <a:latin typeface="Times New Roman" panose="02020603050405020304" pitchFamily="18" charset="0"/>
                <a:ea typeface="Calibri" panose="020F0502020204030204" pitchFamily="34" charset="0"/>
              </a:rPr>
              <a:t>trên</a:t>
            </a:r>
            <a:r>
              <a:rPr lang="en-US" sz="2000" i="1" dirty="0">
                <a:latin typeface="Times New Roman" panose="02020603050405020304" pitchFamily="18" charset="0"/>
                <a:ea typeface="Calibri" panose="020F0502020204030204" pitchFamily="34" charset="0"/>
              </a:rPr>
              <a:t> </a:t>
            </a:r>
            <a:r>
              <a:rPr lang="en-US" sz="2000" i="1" dirty="0" err="1">
                <a:latin typeface="Times New Roman" panose="02020603050405020304" pitchFamily="18" charset="0"/>
                <a:ea typeface="Calibri" panose="020F0502020204030204" pitchFamily="34" charset="0"/>
              </a:rPr>
              <a:t>phim</a:t>
            </a:r>
            <a:r>
              <a:rPr lang="en-US" sz="2000" i="1" dirty="0">
                <a:latin typeface="Times New Roman" panose="02020603050405020304" pitchFamily="18" charset="0"/>
                <a:ea typeface="Calibri" panose="020F0502020204030204" pitchFamily="34" charset="0"/>
              </a:rPr>
              <a:t> MRCP T</a:t>
            </a:r>
            <a:r>
              <a:rPr lang="vi-VN" sz="2000" i="1" dirty="0">
                <a:latin typeface="Times New Roman" panose="02020603050405020304" pitchFamily="18" charset="0"/>
                <a:ea typeface="Calibri" panose="020F0502020204030204" pitchFamily="34" charset="0"/>
              </a:rPr>
              <a:t>2</a:t>
            </a:r>
            <a:r>
              <a:rPr lang="en-US" sz="2000" dirty="0"/>
              <a:t> </a:t>
            </a:r>
            <a:endParaRPr sz="2000" dirty="0"/>
          </a:p>
        </p:txBody>
      </p:sp>
      <p:pic>
        <p:nvPicPr>
          <p:cNvPr id="6" name="Audio 5">
            <a:hlinkClick r:id="" action="ppaction://media"/>
            <a:extLst>
              <a:ext uri="{FF2B5EF4-FFF2-40B4-BE49-F238E27FC236}">
                <a16:creationId xmlns:a16="http://schemas.microsoft.com/office/drawing/2014/main" id="{9794D752-5403-B245-B3EB-C6FF3D1ABD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00482275"/>
      </p:ext>
    </p:extLst>
  </p:cSld>
  <p:clrMapOvr>
    <a:masterClrMapping/>
  </p:clrMapOvr>
  <mc:AlternateContent xmlns:mc="http://schemas.openxmlformats.org/markup-compatibility/2006" xmlns:p14="http://schemas.microsoft.com/office/powerpoint/2010/main">
    <mc:Choice Requires="p14">
      <p:transition spd="slow" p14:dur="2000" advTm="13712"/>
    </mc:Choice>
    <mc:Fallback xmlns="">
      <p:transition spd="slow" advTm="1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914400" y="1295400"/>
            <a:ext cx="7315200" cy="1898212"/>
          </a:xfrm>
          <a:prstGeom prst="rect">
            <a:avLst/>
          </a:prstGeom>
        </p:spPr>
        <p:txBody>
          <a:bodyPr wrap="square">
            <a:spAutoFit/>
          </a:bodyPr>
          <a:lstStyle/>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sỏi đường mật chính không? Vị trí sỏi?</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Sỏi lần đầu, sỏi tái phát hay sỏi sót?</a:t>
            </a:r>
            <a:endParaRPr lang="en-US" sz="2800" dirty="0">
              <a:latin typeface="Times New Roman" panose="02020603050405020304" pitchFamily="18" charset="0"/>
              <a:ea typeface="Calibri" panose="020F0502020204030204" pitchFamily="34" charset="0"/>
            </a:endParaRPr>
          </a:p>
          <a:p>
            <a:pPr marL="342900" lvl="0" indent="-342900" algn="just">
              <a:lnSpc>
                <a:spcPct val="115000"/>
              </a:lnSpc>
              <a:spcAft>
                <a:spcPts val="1440"/>
              </a:spcAft>
              <a:buFont typeface="Wingdings" pitchFamily="2" charset="2"/>
              <a:buChar char=""/>
            </a:pPr>
            <a:r>
              <a:rPr lang="vi-VN" sz="2800" dirty="0">
                <a:latin typeface="Times New Roman" panose="02020603050405020304" pitchFamily="18" charset="0"/>
                <a:ea typeface="Calibri" panose="020F0502020204030204" pitchFamily="34" charset="0"/>
              </a:rPr>
              <a:t>Có biến chứng không?</a:t>
            </a:r>
            <a:endParaRPr lang="en-US" sz="2800" dirty="0">
              <a:effectLst/>
              <a:latin typeface="Times New Roman" panose="02020603050405020304" pitchFamily="18" charset="0"/>
              <a:ea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E20AB8AD-ADD8-414E-BF2D-36F0E41FC4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34738054"/>
      </p:ext>
    </p:extLst>
  </p:cSld>
  <p:clrMapOvr>
    <a:masterClrMapping/>
  </p:clrMapOvr>
  <mc:AlternateContent xmlns:mc="http://schemas.openxmlformats.org/markup-compatibility/2006" xmlns:p14="http://schemas.microsoft.com/office/powerpoint/2010/main">
    <mc:Choice Requires="p14">
      <p:transition spd="slow" p14:dur="2000" advTm="13766"/>
    </mc:Choice>
    <mc:Fallback xmlns="">
      <p:transition spd="slow" advTm="13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a:t>
            </a:r>
            <a:r>
              <a:rPr lang="vi-VN" sz="2800" b="1" dirty="0">
                <a:solidFill>
                  <a:srgbClr val="FF0000"/>
                </a:solidFill>
                <a:latin typeface="Times New Roman" pitchFamily="18" charset="0"/>
                <a:cs typeface="Times New Roman" pitchFamily="18" charset="0"/>
              </a:rPr>
              <a:t>CHẨN ĐOÁN XÁC ĐỊNH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581ECE8-1A65-5043-B3A6-F6249C543920}"/>
              </a:ext>
            </a:extLst>
          </p:cNvPr>
          <p:cNvSpPr/>
          <p:nvPr/>
        </p:nvSpPr>
        <p:spPr>
          <a:xfrm>
            <a:off x="621792" y="2057400"/>
            <a:ext cx="7315200" cy="548099"/>
          </a:xfrm>
          <a:prstGeom prst="rect">
            <a:avLst/>
          </a:prstGeom>
        </p:spPr>
        <p:txBody>
          <a:bodyPr wrap="square">
            <a:spAutoFit/>
          </a:bodyPr>
          <a:lstStyle/>
          <a:p>
            <a:pPr lvl="0" algn="just">
              <a:lnSpc>
                <a:spcPct val="115000"/>
              </a:lnSpc>
              <a:spcAft>
                <a:spcPts val="1440"/>
              </a:spcAft>
            </a:pPr>
            <a:r>
              <a:rPr lang="vi-VN" sz="2800" dirty="0">
                <a:latin typeface="Times New Roman" panose="02020603050405020304" pitchFamily="18" charset="0"/>
                <a:ea typeface="Calibri" panose="020F0502020204030204" pitchFamily="34" charset="0"/>
              </a:rPr>
              <a:t>- Dựa vào hình ảnh học</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Có sỏi đường mật chính không? Vị trí sỏi?</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9FF8FCF-6321-AC4F-A8D0-9881D3B10B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148710859"/>
      </p:ext>
    </p:extLst>
  </p:cSld>
  <p:clrMapOvr>
    <a:masterClrMapping/>
  </p:clrMapOvr>
  <mc:AlternateContent xmlns:mc="http://schemas.openxmlformats.org/markup-compatibility/2006" xmlns:p14="http://schemas.microsoft.com/office/powerpoint/2010/main">
    <mc:Choice Requires="p14">
      <p:transition spd="slow" p14:dur="2000" advTm="8843"/>
    </mc:Choice>
    <mc:Fallback xmlns="">
      <p:transition spd="slow" advTm="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880293"/>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lần đầu: mới phát hiện sỏi và trước đó chưa có điều trị sỏi đường mật chính.</a:t>
            </a:r>
          </a:p>
          <a:p>
            <a:pPr marL="457200" indent="-457200" algn="just">
              <a:lnSpc>
                <a:spcPct val="115000"/>
              </a:lnSpc>
              <a:spcAft>
                <a:spcPts val="1440"/>
              </a:spcAft>
              <a:buFontTx/>
              <a:buChar char="-"/>
            </a:pPr>
            <a:r>
              <a:rPr lang="en-US" sz="2800" dirty="0" err="1">
                <a:effectLst/>
                <a:latin typeface="Times New Roman" panose="02020603050405020304" pitchFamily="18" charset="0"/>
                <a:ea typeface="Calibri" panose="020F0502020204030204" pitchFamily="34" charset="0"/>
              </a:rPr>
              <a:t>Sỏi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phát</a:t>
            </a:r>
            <a:r>
              <a:rPr lang="en-US" sz="2800" dirty="0">
                <a:effectLst/>
                <a:latin typeface="Times New Roman" panose="02020603050405020304" pitchFamily="18" charset="0"/>
                <a:ea typeface="Calibri" panose="020F0502020204030204" pitchFamily="34" charset="0"/>
              </a:rPr>
              <a:t>: </a:t>
            </a:r>
            <a:r>
              <a:rPr lang="vi-VN" sz="2800" dirty="0">
                <a:latin typeface="Times New Roman" panose="02020603050405020304" pitchFamily="18" charset="0"/>
                <a:ea typeface="Calibri" panose="020F0502020204030204" pitchFamily="34" charset="0"/>
              </a:rPr>
              <a:t>trước đây đã được chẩn đoán sỏi đường mật chính, được điều trị và kiểm tra đã hết sỏi, lần này phát hiện sỏi mới.</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Sỏi sót: đã được chẩn đoán và điều trị sỏi đường mật chính, nhưng không thể lấy hết sỏi. </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Sỏi lần đầu, sỏi tái phát hay sỏi sót?</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511E2B2A-2778-C24D-AC24-ED1A5F4AD2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54713933"/>
      </p:ext>
    </p:extLst>
  </p:cSld>
  <p:clrMapOvr>
    <a:masterClrMapping/>
  </p:clrMapOvr>
  <mc:AlternateContent xmlns:mc="http://schemas.openxmlformats.org/markup-compatibility/2006" xmlns:p14="http://schemas.microsoft.com/office/powerpoint/2010/main">
    <mc:Choice Requires="p14">
      <p:transition spd="slow" p14:dur="2000" advTm="20971"/>
    </mc:Choice>
    <mc:Fallback xmlns="">
      <p:transition spd="slow" advTm="2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1ECE8-1A65-5043-B3A6-F6249C543920}"/>
              </a:ext>
            </a:extLst>
          </p:cNvPr>
          <p:cNvSpPr/>
          <p:nvPr/>
        </p:nvSpPr>
        <p:spPr>
          <a:xfrm>
            <a:off x="563880" y="1447800"/>
            <a:ext cx="7988808" cy="392338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đường mật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Áp xe gan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Viêm tuỵ cấp</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Viêm hẹp đường mật</a:t>
            </a:r>
          </a:p>
          <a:p>
            <a:pPr marL="457200" indent="-457200" algn="just">
              <a:lnSpc>
                <a:spcPct val="115000"/>
              </a:lnSpc>
              <a:spcAft>
                <a:spcPts val="1440"/>
              </a:spcAft>
              <a:buFontTx/>
              <a:buChar char="-"/>
            </a:pPr>
            <a:r>
              <a:rPr lang="vi-VN" sz="2800" dirty="0">
                <a:effectLst/>
                <a:latin typeface="Times New Roman" panose="02020603050405020304" pitchFamily="18" charset="0"/>
                <a:ea typeface="Calibri" panose="020F0502020204030204" pitchFamily="34" charset="0"/>
              </a:rPr>
              <a:t>Xơ gan do sỏi mật</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rPr>
              <a:t>Ung thư đường mật</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7620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Có biến chứng không?</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DF19D5A8-7693-954B-B915-B410729EA9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77657397"/>
      </p:ext>
    </p:extLst>
  </p:cSld>
  <p:clrMapOvr>
    <a:masterClrMapping/>
  </p:clrMapOvr>
  <mc:AlternateContent xmlns:mc="http://schemas.openxmlformats.org/markup-compatibility/2006" xmlns:p14="http://schemas.microsoft.com/office/powerpoint/2010/main">
    <mc:Choice Requires="p14">
      <p:transition spd="slow" p14:dur="2000" advTm="13018"/>
    </mc:Choice>
    <mc:Fallback xmlns="">
      <p:transition spd="slow" advTm="1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Viêm đường mật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62000" y="11430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Chẩn đoán viêm đường mật cấp theo Tokyo guidelines 2018</a:t>
            </a:r>
          </a:p>
        </p:txBody>
      </p:sp>
      <p:graphicFrame>
        <p:nvGraphicFramePr>
          <p:cNvPr id="3" name="Table 2">
            <a:extLst>
              <a:ext uri="{FF2B5EF4-FFF2-40B4-BE49-F238E27FC236}">
                <a16:creationId xmlns:a16="http://schemas.microsoft.com/office/drawing/2014/main" id="{89FD7B80-C768-0A4B-865B-01AF3B231B4D}"/>
              </a:ext>
            </a:extLst>
          </p:cNvPr>
          <p:cNvGraphicFramePr>
            <a:graphicFrameLocks noGrp="1"/>
          </p:cNvGraphicFramePr>
          <p:nvPr>
            <p:extLst>
              <p:ext uri="{D42A27DB-BD31-4B8C-83A1-F6EECF244321}">
                <p14:modId xmlns:p14="http://schemas.microsoft.com/office/powerpoint/2010/main" val="1831265932"/>
              </p:ext>
            </p:extLst>
          </p:nvPr>
        </p:nvGraphicFramePr>
        <p:xfrm>
          <a:off x="762000" y="2286000"/>
          <a:ext cx="7848600" cy="4334151"/>
        </p:xfrm>
        <a:graphic>
          <a:graphicData uri="http://schemas.openxmlformats.org/drawingml/2006/table">
            <a:tbl>
              <a:tblPr firstRow="1" firstCol="1" bandRow="1">
                <a:tableStyleId>{5C22544A-7EE6-4342-B048-85BDC9FD1C3A}</a:tableStyleId>
              </a:tblPr>
              <a:tblGrid>
                <a:gridCol w="650190">
                  <a:extLst>
                    <a:ext uri="{9D8B030D-6E8A-4147-A177-3AD203B41FA5}">
                      <a16:colId xmlns:a16="http://schemas.microsoft.com/office/drawing/2014/main" val="79299921"/>
                    </a:ext>
                  </a:extLst>
                </a:gridCol>
                <a:gridCol w="7198410">
                  <a:extLst>
                    <a:ext uri="{9D8B030D-6E8A-4147-A177-3AD203B41FA5}">
                      <a16:colId xmlns:a16="http://schemas.microsoft.com/office/drawing/2014/main" val="3016403761"/>
                    </a:ext>
                  </a:extLst>
                </a:gridCol>
              </a:tblGrid>
              <a:tr h="192541">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 Dấu hiệu viêm toàn thân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62224469"/>
                  </a:ext>
                </a:extLst>
              </a:tr>
              <a:tr h="19254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Sốt (&gt; 38</a:t>
                      </a:r>
                      <a:r>
                        <a:rPr lang="en-US" sz="1400" baseline="30000">
                          <a:solidFill>
                            <a:schemeClr val="bg1"/>
                          </a:solidFill>
                          <a:effectLst/>
                          <a:latin typeface="Times New Roman" panose="02020603050405020304" pitchFamily="18" charset="0"/>
                          <a:cs typeface="Times New Roman" panose="02020603050405020304" pitchFamily="18" charset="0"/>
                        </a:rPr>
                        <a:t>0</a:t>
                      </a:r>
                      <a:r>
                        <a:rPr lang="en-US" sz="1400">
                          <a:solidFill>
                            <a:schemeClr val="bg1"/>
                          </a:solidFill>
                          <a:effectLst/>
                          <a:latin typeface="Times New Roman" panose="02020603050405020304" pitchFamily="18" charset="0"/>
                          <a:cs typeface="Times New Roman" panose="02020603050405020304" pitchFamily="18" charset="0"/>
                        </a:rPr>
                        <a:t>C) và/hoặc lạnh run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3325900"/>
                  </a:ext>
                </a:extLst>
              </a:tr>
              <a:tr h="603621">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A-2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Cận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lâm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sàng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bằng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của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ứng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Bạch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(x1000/µL) &lt; 4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&gt; 10</a:t>
                      </a:r>
                    </a:p>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CRP (mg/</a:t>
                      </a:r>
                      <a:r>
                        <a:rPr lang="en-US" sz="1400" dirty="0" err="1">
                          <a:solidFill>
                            <a:schemeClr val="bg1"/>
                          </a:solidFill>
                          <a:effectLst/>
                          <a:latin typeface="Times New Roman" panose="02020603050405020304" pitchFamily="18" charset="0"/>
                          <a:cs typeface="Times New Roman" panose="02020603050405020304" pitchFamily="18" charset="0"/>
                        </a:rPr>
                        <a:t>dL</a:t>
                      </a:r>
                      <a:r>
                        <a:rPr lang="en-US" sz="1400" dirty="0">
                          <a:solidFill>
                            <a:schemeClr val="bg1"/>
                          </a:solidFill>
                          <a:effectLst/>
                          <a:latin typeface="Times New Roman" panose="02020603050405020304" pitchFamily="18" charset="0"/>
                          <a:cs typeface="Times New Roman" panose="02020603050405020304" pitchFamily="18" charset="0"/>
                        </a:rPr>
                        <a:t>) ≥ 1</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1855990"/>
                  </a:ext>
                </a:extLst>
              </a:tr>
              <a:tr h="285698">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 Tắc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744281540"/>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Vàng da: Bilirubin toàn phần ≥ 2 (mg/dL)</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2014109"/>
                  </a:ext>
                </a:extLst>
              </a:tr>
              <a:tr h="1014702">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Cận lâm sàng: bất thường chức năng gan: 1 trong 4 tiêu chuẩn sau:</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t>
                      </a:r>
                      <a:r>
                        <a:rPr lang="en-US" sz="1400">
                          <a:solidFill>
                            <a:schemeClr val="bg1"/>
                          </a:solidFill>
                          <a:effectLst/>
                          <a:latin typeface="Times New Roman" panose="02020603050405020304" pitchFamily="18" charset="0"/>
                          <a:cs typeface="Times New Roman" panose="02020603050405020304" pitchFamily="18" charset="0"/>
                          <a:sym typeface="Symbol" pitchFamily="2" charset="2"/>
                        </a:rPr>
                        <a:t></a:t>
                      </a:r>
                      <a:r>
                        <a:rPr lang="en-US" sz="1400">
                          <a:solidFill>
                            <a:schemeClr val="bg1"/>
                          </a:solidFill>
                          <a:effectLst/>
                          <a:latin typeface="Times New Roman" panose="02020603050405020304" pitchFamily="18" charset="0"/>
                          <a:cs typeface="Times New Roman" panose="02020603050405020304" pitchFamily="18" charset="0"/>
                        </a:rPr>
                        <a:t>GTP (IU) &gt; 1,5 x giới hạn trên</a:t>
                      </a:r>
                    </a:p>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AST (IU) &gt; 1,5 x giới hạn trên</a:t>
                      </a:r>
                    </a:p>
                    <a:p>
                      <a:pPr>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 ALT (IU) &gt; 1,5 x giới hạn trên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2099851"/>
                  </a:ext>
                </a:extLst>
              </a:tr>
              <a:tr h="267419">
                <a:tc gridSpan="2">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 Hình ảnh học</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426193457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C-1</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Dãn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400027"/>
                  </a:ext>
                </a:extLst>
              </a:tr>
              <a:tr h="267419">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C-2</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Bằng chứng nguyên nhân sinh bệnh trên hình ảnh học (hẹp đường mật, sỏi, stent,…)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6142908"/>
                  </a:ext>
                </a:extLst>
              </a:tr>
              <a:tr h="603621">
                <a:tc gridSpan="2">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Chẩn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đoán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xác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định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Nghi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ngờ</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có</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cấp</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A + 1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B (</a:t>
                      </a:r>
                      <a:r>
                        <a:rPr lang="en-US" sz="1400" dirty="0" err="1">
                          <a:solidFill>
                            <a:schemeClr val="bg1"/>
                          </a:solidFill>
                          <a:effectLst/>
                          <a:latin typeface="Times New Roman" panose="02020603050405020304" pitchFamily="18" charset="0"/>
                          <a:cs typeface="Times New Roman" panose="02020603050405020304" pitchFamily="18" charset="0"/>
                        </a:rPr>
                        <a:t>hoặc</a:t>
                      </a:r>
                      <a:r>
                        <a:rPr lang="en-US" sz="1400" dirty="0">
                          <a:solidFill>
                            <a:schemeClr val="bg1"/>
                          </a:solidFill>
                          <a:effectLst/>
                          <a:latin typeface="Times New Roman" panose="02020603050405020304" pitchFamily="18" charset="0"/>
                          <a:cs typeface="Times New Roman" panose="02020603050405020304" pitchFamily="18" charset="0"/>
                        </a:rPr>
                        <a:t> 1 </a:t>
                      </a:r>
                      <a:r>
                        <a:rPr lang="en-US" sz="1400" dirty="0" err="1">
                          <a:solidFill>
                            <a:schemeClr val="bg1"/>
                          </a:solidFill>
                          <a:effectLst/>
                          <a:latin typeface="Times New Roman" panose="02020603050405020304" pitchFamily="18" charset="0"/>
                          <a:cs typeface="Times New Roman" panose="02020603050405020304" pitchFamily="18" charset="0"/>
                        </a:rPr>
                        <a:t>tiêu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chuẩn</a:t>
                      </a:r>
                      <a:r>
                        <a:rPr lang="en-US" sz="1400" dirty="0">
                          <a:solidFill>
                            <a:schemeClr val="bg1"/>
                          </a:solidFill>
                          <a:effectLst/>
                          <a:latin typeface="Times New Roman" panose="02020603050405020304" pitchFamily="18" charset="0"/>
                          <a:cs typeface="Times New Roman" panose="02020603050405020304" pitchFamily="18" charset="0"/>
                        </a:rPr>
                        <a:t> C)</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1386167945"/>
                  </a:ext>
                </a:extLst>
              </a:tr>
            </a:tbl>
          </a:graphicData>
        </a:graphic>
      </p:graphicFrame>
      <p:pic>
        <p:nvPicPr>
          <p:cNvPr id="2" name="Audio 1">
            <a:hlinkClick r:id="" action="ppaction://media"/>
            <a:extLst>
              <a:ext uri="{FF2B5EF4-FFF2-40B4-BE49-F238E27FC236}">
                <a16:creationId xmlns:a16="http://schemas.microsoft.com/office/drawing/2014/main" id="{ECCFF297-4E01-4446-A252-54D1599ADF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90990973"/>
      </p:ext>
    </p:extLst>
  </p:cSld>
  <p:clrMapOvr>
    <a:masterClrMapping/>
  </p:clrMapOvr>
  <mc:AlternateContent xmlns:mc="http://schemas.openxmlformats.org/markup-compatibility/2006" xmlns:p14="http://schemas.microsoft.com/office/powerpoint/2010/main">
    <mc:Choice Requires="p14">
      <p:transition spd="slow" p14:dur="2000" advTm="32728"/>
    </mc:Choice>
    <mc:Fallback xmlns="">
      <p:transition spd="slow" advTm="32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5BB833-3FA4-E449-8AF2-CA297C03B182}"/>
              </a:ext>
            </a:extLst>
          </p:cNvPr>
          <p:cNvSpPr txBox="1">
            <a:spLocks noChangeArrowheads="1"/>
          </p:cNvSpPr>
          <p:nvPr/>
        </p:nvSpPr>
        <p:spPr bwMode="auto">
          <a:xfrm>
            <a:off x="755374" y="457200"/>
            <a:ext cx="7162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Phân độ viêm đường mật cấp theo Tokyo guidelines 2018</a:t>
            </a:r>
          </a:p>
        </p:txBody>
      </p:sp>
      <p:graphicFrame>
        <p:nvGraphicFramePr>
          <p:cNvPr id="2" name="Table 1">
            <a:extLst>
              <a:ext uri="{FF2B5EF4-FFF2-40B4-BE49-F238E27FC236}">
                <a16:creationId xmlns:a16="http://schemas.microsoft.com/office/drawing/2014/main" id="{6B3AB0AC-E8DA-274B-97CC-62BE9D89EA37}"/>
              </a:ext>
            </a:extLst>
          </p:cNvPr>
          <p:cNvGraphicFramePr>
            <a:graphicFrameLocks noGrp="1"/>
          </p:cNvGraphicFramePr>
          <p:nvPr>
            <p:extLst>
              <p:ext uri="{D42A27DB-BD31-4B8C-83A1-F6EECF244321}">
                <p14:modId xmlns:p14="http://schemas.microsoft.com/office/powerpoint/2010/main" val="4207909993"/>
              </p:ext>
            </p:extLst>
          </p:nvPr>
        </p:nvGraphicFramePr>
        <p:xfrm>
          <a:off x="755374" y="1676400"/>
          <a:ext cx="7702826" cy="4699635"/>
        </p:xfrm>
        <a:graphic>
          <a:graphicData uri="http://schemas.openxmlformats.org/drawingml/2006/table">
            <a:tbl>
              <a:tblPr firstRow="1" firstCol="1" bandRow="1">
                <a:tableStyleId>{5C22544A-7EE6-4342-B048-85BDC9FD1C3A}</a:tableStyleId>
              </a:tblPr>
              <a:tblGrid>
                <a:gridCol w="1940171">
                  <a:extLst>
                    <a:ext uri="{9D8B030D-6E8A-4147-A177-3AD203B41FA5}">
                      <a16:colId xmlns:a16="http://schemas.microsoft.com/office/drawing/2014/main" val="1716114279"/>
                    </a:ext>
                  </a:extLst>
                </a:gridCol>
                <a:gridCol w="5762655">
                  <a:extLst>
                    <a:ext uri="{9D8B030D-6E8A-4147-A177-3AD203B41FA5}">
                      <a16:colId xmlns:a16="http://schemas.microsoft.com/office/drawing/2014/main" val="1686710314"/>
                    </a:ext>
                  </a:extLst>
                </a:gridCol>
              </a:tblGrid>
              <a:tr h="2194588">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nặng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endParaRPr lang="en-US" sz="1600" b="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591407"/>
                  </a:ext>
                </a:extLst>
              </a:tr>
              <a:tr h="1641570">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trung bình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2 </a:t>
                      </a:r>
                      <a:r>
                        <a:rPr lang="en-US" sz="1600" dirty="0" err="1">
                          <a:solidFill>
                            <a:schemeClr val="bg1"/>
                          </a:solidFill>
                          <a:effectLst/>
                          <a:latin typeface="Times New Roman" panose="02020603050405020304" pitchFamily="18" charset="0"/>
                          <a:cs typeface="Times New Roman" panose="02020603050405020304" pitchFamily="18" charset="0"/>
                        </a:rPr>
                        <a:t>trong</a:t>
                      </a:r>
                      <a:r>
                        <a:rPr lang="en-US" sz="1600" dirty="0">
                          <a:solidFill>
                            <a:schemeClr val="bg1"/>
                          </a:solidFill>
                          <a:effectLst/>
                          <a:latin typeface="Times New Roman" panose="02020603050405020304" pitchFamily="18" charset="0"/>
                          <a:cs typeface="Times New Roman" panose="02020603050405020304" pitchFamily="18" charset="0"/>
                        </a:rPr>
                        <a:t> 5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12,000/mm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hoặc</a:t>
                      </a:r>
                      <a:r>
                        <a:rPr lang="en-US" sz="1600" dirty="0">
                          <a:solidFill>
                            <a:schemeClr val="bg1"/>
                          </a:solidFill>
                          <a:effectLst/>
                          <a:latin typeface="Times New Roman" panose="02020603050405020304" pitchFamily="18" charset="0"/>
                          <a:cs typeface="Times New Roman" panose="02020603050405020304" pitchFamily="18" charset="0"/>
                        </a:rPr>
                        <a:t> &lt; 4,000/mm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Sốt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cao</a:t>
                      </a:r>
                      <a:r>
                        <a:rPr lang="en-US" sz="1600" dirty="0">
                          <a:solidFill>
                            <a:schemeClr val="bg1"/>
                          </a:solidFill>
                          <a:effectLst/>
                          <a:latin typeface="Times New Roman" panose="02020603050405020304" pitchFamily="18" charset="0"/>
                          <a:cs typeface="Times New Roman" panose="02020603050405020304" pitchFamily="18" charset="0"/>
                        </a:rPr>
                        <a:t> ≥ 39</a:t>
                      </a:r>
                      <a:r>
                        <a:rPr lang="en-US" sz="1600" baseline="30000" dirty="0">
                          <a:solidFill>
                            <a:schemeClr val="bg1"/>
                          </a:solidFill>
                          <a:effectLst/>
                          <a:latin typeface="Times New Roman" panose="02020603050405020304" pitchFamily="18" charset="0"/>
                          <a:cs typeface="Times New Roman" panose="02020603050405020304" pitchFamily="18" charset="0"/>
                        </a:rPr>
                        <a:t>0</a:t>
                      </a:r>
                      <a:r>
                        <a:rPr lang="en-US" sz="1600" dirty="0">
                          <a:solidFill>
                            <a:schemeClr val="bg1"/>
                          </a:solidFill>
                          <a:effectLst/>
                          <a:latin typeface="Times New Roman" panose="02020603050405020304" pitchFamily="18" charset="0"/>
                          <a:cs typeface="Times New Roman" panose="02020603050405020304" pitchFamily="18" charset="0"/>
                        </a:rPr>
                        <a:t>C</a:t>
                      </a: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 75 </a:t>
                      </a:r>
                      <a:r>
                        <a:rPr lang="en-US" sz="1600" dirty="0" err="1">
                          <a:solidFill>
                            <a:schemeClr val="bg1"/>
                          </a:solidFill>
                          <a:effectLst/>
                          <a:latin typeface="Times New Roman" panose="02020603050405020304" pitchFamily="18" charset="0"/>
                          <a:cs typeface="Times New Roman" panose="02020603050405020304" pitchFamily="18" charset="0"/>
                        </a:rPr>
                        <a:t>tuổi</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Bilirubin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toàn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phần</a:t>
                      </a:r>
                      <a:r>
                        <a:rPr lang="en-US" sz="1600" dirty="0">
                          <a:solidFill>
                            <a:schemeClr val="bg1"/>
                          </a:solidFill>
                          <a:effectLst/>
                          <a:latin typeface="Times New Roman" panose="02020603050405020304" pitchFamily="18" charset="0"/>
                          <a:cs typeface="Times New Roman" panose="02020603050405020304" pitchFamily="18" charset="0"/>
                        </a:rPr>
                        <a:t> ≥ 5 mg/</a:t>
                      </a:r>
                      <a:r>
                        <a:rPr lang="en-US" sz="1600" dirty="0" err="1">
                          <a:solidFill>
                            <a:schemeClr val="bg1"/>
                          </a:solidFill>
                          <a:effectLst/>
                          <a:latin typeface="Times New Roman" panose="02020603050405020304" pitchFamily="18" charset="0"/>
                          <a:cs typeface="Times New Roman" panose="02020603050405020304" pitchFamily="18" charset="0"/>
                        </a:rPr>
                        <a:t>dL</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a:solidFill>
                            <a:schemeClr val="bg1"/>
                          </a:solidFill>
                          <a:effectLst/>
                          <a:latin typeface="Times New Roman" panose="02020603050405020304" pitchFamily="18" charset="0"/>
                          <a:cs typeface="Times New Roman" panose="02020603050405020304" pitchFamily="18" charset="0"/>
                        </a:rPr>
                        <a:t>Albumin </a:t>
                      </a:r>
                      <a:r>
                        <a:rPr lang="en-US" sz="1600" dirty="0" err="1">
                          <a:solidFill>
                            <a:schemeClr val="bg1"/>
                          </a:solidFill>
                          <a:effectLst/>
                          <a:latin typeface="Times New Roman" panose="02020603050405020304" pitchFamily="18" charset="0"/>
                          <a:cs typeface="Times New Roman" panose="02020603050405020304" pitchFamily="18" charset="0"/>
                        </a:rPr>
                        <a:t>máu</a:t>
                      </a:r>
                      <a:r>
                        <a:rPr lang="en-US" sz="1600" dirty="0">
                          <a:solidFill>
                            <a:schemeClr val="bg1"/>
                          </a:solidFill>
                          <a:effectLst/>
                          <a:latin typeface="Times New Roman" panose="02020603050405020304" pitchFamily="18" charset="0"/>
                          <a:cs typeface="Times New Roman" panose="02020603050405020304" pitchFamily="18" charset="0"/>
                        </a:rPr>
                        <a:t> &lt; 0,7 x </a:t>
                      </a:r>
                      <a:r>
                        <a:rPr lang="en-US" sz="1600" dirty="0" err="1">
                          <a:solidFill>
                            <a:schemeClr val="bg1"/>
                          </a:solidFill>
                          <a:effectLst/>
                          <a:latin typeface="Times New Roman" panose="02020603050405020304" pitchFamily="18" charset="0"/>
                          <a:cs typeface="Times New Roman" panose="02020603050405020304" pitchFamily="18" charset="0"/>
                        </a:rPr>
                        <a:t>giới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dưới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017566"/>
                  </a:ext>
                </a:extLst>
              </a:tr>
              <a:tr h="812042">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đường mật cấp nhẹ </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đường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988440"/>
                  </a:ext>
                </a:extLst>
              </a:tr>
            </a:tbl>
          </a:graphicData>
        </a:graphic>
      </p:graphicFrame>
      <p:pic>
        <p:nvPicPr>
          <p:cNvPr id="3" name="Audio 2">
            <a:hlinkClick r:id="" action="ppaction://media"/>
            <a:extLst>
              <a:ext uri="{FF2B5EF4-FFF2-40B4-BE49-F238E27FC236}">
                <a16:creationId xmlns:a16="http://schemas.microsoft.com/office/drawing/2014/main" id="{0E4EAC3E-2D7A-5F44-89E0-C1D808C03E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12140585"/>
      </p:ext>
    </p:extLst>
  </p:cSld>
  <p:clrMapOvr>
    <a:masterClrMapping/>
  </p:clrMapOvr>
  <mc:AlternateContent xmlns:mc="http://schemas.openxmlformats.org/markup-compatibility/2006" xmlns:p14="http://schemas.microsoft.com/office/powerpoint/2010/main">
    <mc:Choice Requires="p14">
      <p:transition spd="slow" p14:dur="2000" advTm="83758"/>
    </mc:Choice>
    <mc:Fallback xmlns="">
      <p:transition spd="slow" advTm="83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Áp xe gan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3970318"/>
          </a:xfrm>
          <a:prstGeom prst="rect">
            <a:avLst/>
          </a:prstGeom>
        </p:spPr>
        <p:txBody>
          <a:bodyPr wrap="square">
            <a:spAutoFit/>
          </a:bodyPr>
          <a:lstStyle/>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vi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dịch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cs typeface="Times New Roman" panose="02020603050405020304" pitchFamily="18" charset="0"/>
              </a:rPr>
              <a:t>.</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sốt, đau bụng dưới sườn phải hay trên rốn, gan to đau.</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Chẩn đoán xác định bằng siêu âm và CT Scan bụng với độ nhạy tương ứng 85% và 95%. </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922826C8-1D8C-9F48-9555-F59C35F692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3770192"/>
      </p:ext>
    </p:extLst>
  </p:cSld>
  <p:clrMapOvr>
    <a:masterClrMapping/>
  </p:clrMapOvr>
  <mc:AlternateContent xmlns:mc="http://schemas.openxmlformats.org/markup-compatibility/2006" xmlns:p14="http://schemas.microsoft.com/office/powerpoint/2010/main">
    <mc:Choice Requires="p14">
      <p:transition spd="slow" p14:dur="2000" advTm="18756"/>
    </mc:Choice>
    <mc:Fallback xmlns="">
      <p:transition spd="slow" advTm="18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3.3/ Viêm tuỵ cấp?</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2677656"/>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một trong những biến chứng thường gặp nhất là đối với sỏi OMC.</a:t>
            </a:r>
          </a:p>
          <a:p>
            <a:pPr marL="457200" indent="-457200">
              <a:buFontTx/>
              <a:buChar char="-"/>
            </a:pPr>
            <a:endParaRPr lang="vi-VN" sz="2800" dirty="0">
              <a:latin typeface="Times New Roman" panose="02020603050405020304" pitchFamily="18" charset="0"/>
              <a:cs typeface="Times New Roman" panose="02020603050405020304" pitchFamily="18" charset="0"/>
            </a:endParaRPr>
          </a:p>
          <a:p>
            <a:pPr marL="457200" indent="-457200">
              <a:buFontTx/>
              <a:buChar char="-"/>
            </a:pPr>
            <a:r>
              <a:rPr lang="vi-VN" sz="2800" dirty="0">
                <a:latin typeface="Times New Roman" panose="02020603050405020304" pitchFamily="18" charset="0"/>
                <a:cs typeface="Times New Roman" panose="02020603050405020304" pitchFamily="18" charset="0"/>
              </a:rPr>
              <a:t>Tiêu chuẩn chẩn đoán viêm tuỵ cấp, đánh giá độ nặng sẽ được trình bày trong một bài riêng.</a:t>
            </a:r>
            <a:endParaRPr lang="en-US"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C3F2A917-670D-3B42-9024-3DA22F2CE9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05012019"/>
      </p:ext>
    </p:extLst>
  </p:cSld>
  <p:clrMapOvr>
    <a:masterClrMapping/>
  </p:clrMapOvr>
  <mc:AlternateContent xmlns:mc="http://schemas.openxmlformats.org/markup-compatibility/2006" xmlns:p14="http://schemas.microsoft.com/office/powerpoint/2010/main">
    <mc:Choice Requires="p14">
      <p:transition spd="slow" p14:dur="2000" advTm="12044"/>
    </mc:Choice>
    <mc:Fallback xmlns="">
      <p:transition spd="slow" advTm="1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457200"/>
            <a:ext cx="739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3.4/ Viêm hẹp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7964557" cy="4832092"/>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Hẹp</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đau bụng trên rốn hoặc dưới sườn phải, sốt.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Hẹp ống gan chung hay OMC: có thêm hội chứng vàng da.</a:t>
            </a:r>
            <a:r>
              <a:rPr lang="en-US" sz="2800" dirty="0">
                <a:latin typeface="Times New Roman" panose="02020603050405020304" pitchFamily="18" charset="0"/>
                <a:cs typeface="Times New Roman" panose="02020603050405020304" pitchFamily="18" charset="0"/>
              </a:rPr>
              <a:t> </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Siêu âm và CT Scan giúp xác định có dãn đường mật, không xác định vị trí hẹp.</a:t>
            </a:r>
          </a:p>
          <a:p>
            <a:pPr marL="457200" indent="-457200">
              <a:buFontTx/>
              <a:buChar char="-"/>
            </a:pPr>
            <a:r>
              <a:rPr lang="vi-VN" sz="2800" dirty="0">
                <a:latin typeface="Times New Roman" panose="02020603050405020304" pitchFamily="18" charset="0"/>
                <a:cs typeface="Times New Roman" panose="02020603050405020304" pitchFamily="18" charset="0"/>
              </a:rPr>
              <a:t>MRCP, ERCP, X quang đường mật cản quang: xác định vị trí hẹp.</a:t>
            </a:r>
            <a:endParaRPr sz="2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92BDF7AF-7CAA-094A-919D-7E5A2DB2EA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97502534"/>
      </p:ext>
    </p:extLst>
  </p:cSld>
  <p:clrMapOvr>
    <a:masterClrMapping/>
  </p:clrMapOvr>
  <mc:AlternateContent xmlns:mc="http://schemas.openxmlformats.org/markup-compatibility/2006" xmlns:p14="http://schemas.microsoft.com/office/powerpoint/2010/main">
    <mc:Choice Requires="p14">
      <p:transition spd="slow" p14:dur="2000" advTm="26226"/>
    </mc:Choice>
    <mc:Fallback xmlns="">
      <p:transition spd="slow" advTm="26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8" y="1066800"/>
            <a:ext cx="865822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mật gồm: </a:t>
            </a:r>
          </a:p>
          <a:p>
            <a:pPr marL="922338" lvl="1" indent="-449263"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túi mật. </a:t>
            </a:r>
          </a:p>
          <a:p>
            <a:pPr marL="922338" lvl="1"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Sỏi đường mật chính:</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đường mật trong gan. </a:t>
            </a:r>
          </a:p>
          <a:p>
            <a:pPr lvl="1" indent="0" algn="just" eaLnBrk="1" hangingPunct="1">
              <a:spcBef>
                <a:spcPct val="50000"/>
              </a:spcBef>
              <a:defRPr/>
            </a:pPr>
            <a:r>
              <a:rPr lang="vi-VN" sz="2800" dirty="0">
                <a:solidFill>
                  <a:schemeClr val="tx1"/>
                </a:solidFill>
                <a:latin typeface="Times New Roman" pitchFamily="18" charset="0"/>
                <a:cs typeface="Times New Roman" pitchFamily="18" charset="0"/>
              </a:rPr>
              <a:t>	+ Sỏi ống gan chung và ống mật chủ, được gọi chung là sỏi ống mật chủ (OMC).</a:t>
            </a:r>
            <a:endParaRPr lang="en-US" sz="2800" dirty="0">
              <a:solidFill>
                <a:schemeClr val="tx1"/>
              </a:solidFill>
              <a:latin typeface="Times New Roman" pitchFamily="18" charset="0"/>
              <a:cs typeface="Times New Roman" pitchFamily="18" charset="0"/>
            </a:endParaRPr>
          </a:p>
          <a:p>
            <a:pPr algn="just" eaLnBrk="1" hangingPunct="1">
              <a:spcBef>
                <a:spcPct val="50000"/>
              </a:spcBef>
              <a:defRPr/>
            </a:pPr>
            <a:r>
              <a:rPr lang="vi-VN" sz="2800" dirty="0">
                <a:solidFill>
                  <a:schemeClr val="tx1"/>
                </a:solidFill>
                <a:latin typeface="Times New Roman" pitchFamily="18" charset="0"/>
                <a:cs typeface="Times New Roman" pitchFamily="18" charset="0"/>
              </a:rPr>
              <a:t>- Sỏi đường mật chính là bệnh khá phổ biến ở tất cả các quốc gia, đặc biệt gặp nhiều ở các nước phương Đông.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pic>
        <p:nvPicPr>
          <p:cNvPr id="2" name="Audio 1">
            <a:hlinkClick r:id="" action="ppaction://media"/>
            <a:extLst>
              <a:ext uri="{FF2B5EF4-FFF2-40B4-BE49-F238E27FC236}">
                <a16:creationId xmlns:a16="http://schemas.microsoft.com/office/drawing/2014/main" id="{539163CC-641B-404C-A3FB-EE65944638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50"/>
    </mc:Choice>
    <mc:Fallback xmlns="">
      <p:transition spd="slow" advTm="18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3.5/ Xơ gan do sỏi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3539430"/>
          </a:xfrm>
          <a:prstGeom prst="rect">
            <a:avLst/>
          </a:prstGeom>
        </p:spPr>
        <p:txBody>
          <a:bodyPr wrap="square">
            <a:spAutoFit/>
          </a:bodyPr>
          <a:lstStyle/>
          <a:p>
            <a:r>
              <a:rPr lang="vi-VN" sz="2800" dirty="0">
                <a:latin typeface="Times New Roman" panose="02020603050405020304" pitchFamily="18" charset="0"/>
                <a:ea typeface="Calibri" panose="020F0502020204030204" pitchFamily="34" charset="0"/>
                <a:cs typeface="Times New Roman" panose="02020603050405020304" pitchFamily="18" charset="0"/>
              </a:rPr>
              <a:t>Tắc mật lâu ngày sẽ dẫn đến xơ gan thứ phát do sỏi mật.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mức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xơ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gan</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 tăng áp lực tĩnh mạch cửa.</a:t>
            </a: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sàng</a:t>
            </a:r>
            <a:r>
              <a:rPr lang="en-US" sz="2800" dirty="0">
                <a:latin typeface="Times New Roman" panose="02020603050405020304" pitchFamily="18" charset="0"/>
                <a:cs typeface="Times New Roman" panose="02020603050405020304" pitchFamily="18" charset="0"/>
              </a:rPr>
              <a:t>:</a:t>
            </a:r>
          </a:p>
          <a:p>
            <a:pPr marL="457200" indent="-457200">
              <a:buFontTx/>
              <a:buChar char="-"/>
            </a:pPr>
            <a:r>
              <a:rPr lang="vi-VN" sz="2800" dirty="0">
                <a:latin typeface="Times New Roman" panose="02020603050405020304" pitchFamily="18" charset="0"/>
                <a:cs typeface="Times New Roman" panose="02020603050405020304" pitchFamily="18" charset="0"/>
              </a:rPr>
              <a:t>CT Scan, MRCP xác định vị trí, mức độ gan xơ teo.</a:t>
            </a:r>
            <a:endParaRPr sz="2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0C25E2F2-20DA-6744-A403-BD888EB89F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50453730"/>
      </p:ext>
    </p:extLst>
  </p:cSld>
  <p:clrMapOvr>
    <a:masterClrMapping/>
  </p:clrMapOvr>
  <mc:AlternateContent xmlns:mc="http://schemas.openxmlformats.org/markup-compatibility/2006" xmlns:p14="http://schemas.microsoft.com/office/powerpoint/2010/main">
    <mc:Choice Requires="p14">
      <p:transition spd="slow" p14:dur="2000" advTm="21671"/>
    </mc:Choice>
    <mc:Fallback xmlns="">
      <p:transition spd="slow" advTm="21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399" y="457200"/>
            <a:ext cx="8077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3.6/ Ung thư đường mật?</a:t>
            </a:r>
          </a:p>
          <a:p>
            <a:endParaRPr lang="vi-VN" altLang="en-US" sz="2800" b="1" i="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1F4789-04C2-E249-BA54-54F7DAC8661E}"/>
              </a:ext>
            </a:extLst>
          </p:cNvPr>
          <p:cNvSpPr/>
          <p:nvPr/>
        </p:nvSpPr>
        <p:spPr>
          <a:xfrm>
            <a:off x="609600" y="1411307"/>
            <a:ext cx="8229600" cy="523220"/>
          </a:xfrm>
          <a:prstGeom prst="rect">
            <a:avLst/>
          </a:prstGeom>
        </p:spPr>
        <p:txBody>
          <a:bodyPr wrap="square">
            <a:spAutoFit/>
          </a:bodyPr>
          <a:lstStyle/>
          <a:p>
            <a:endParaRPr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B418B00-8718-5E47-890D-FF671BD9FB68}"/>
              </a:ext>
            </a:extLst>
          </p:cNvPr>
          <p:cNvSpPr/>
          <p:nvPr/>
        </p:nvSpPr>
        <p:spPr>
          <a:xfrm>
            <a:off x="646042" y="1195863"/>
            <a:ext cx="8269359" cy="4401205"/>
          </a:xfrm>
          <a:prstGeom prst="rect">
            <a:avLst/>
          </a:prstGeom>
        </p:spPr>
        <p:txBody>
          <a:bodyPr wrap="square">
            <a:spAutoFit/>
          </a:bodyPr>
          <a:lstStyle/>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Ung thư đường mật gặp trong 2,4-5,2% trường hợp sỏi trong gan. </a:t>
            </a:r>
          </a:p>
          <a:p>
            <a:pPr marL="457200" indent="-457200">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Viêm đường mật tăng sinh mạn tính có thể dẫn đến tăng sản không đặc hiệu của biểu mô ống mật và tiến triển thành ung thư. </a:t>
            </a:r>
          </a:p>
          <a:p>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và điều trị ung thư đường mật sẽ được trình bày trong một bài riêng.</a:t>
            </a:r>
          </a:p>
          <a:p>
            <a:pPr marL="457200" indent="-457200">
              <a:buFontTx/>
              <a:buChar char="-"/>
            </a:pPr>
            <a:endParaRPr sz="2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DE46933A-C772-7E48-BD01-2BBE05B504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107885999"/>
      </p:ext>
    </p:extLst>
  </p:cSld>
  <p:clrMapOvr>
    <a:masterClrMapping/>
  </p:clrMapOvr>
  <mc:AlternateContent xmlns:mc="http://schemas.openxmlformats.org/markup-compatibility/2006" xmlns:p14="http://schemas.microsoft.com/office/powerpoint/2010/main">
    <mc:Choice Requires="p14">
      <p:transition spd="slow" p14:dur="2000" advTm="17955"/>
    </mc:Choice>
    <mc:Fallback xmlns="">
      <p:transition spd="slow" advTm="1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a:t>
            </a:r>
            <a:r>
              <a:rPr lang="vi-VN" sz="2800" b="1" dirty="0">
                <a:solidFill>
                  <a:srgbClr val="FF0000"/>
                </a:solidFill>
                <a:latin typeface="Times New Roman" pitchFamily="18" charset="0"/>
                <a:cs typeface="Times New Roman" pitchFamily="18" charset="0"/>
              </a:rPr>
              <a:t>ĐIỀU TRỊ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7E7DBC82-C5A5-9743-83C9-6F25D47655BF}"/>
              </a:ext>
            </a:extLst>
          </p:cNvPr>
          <p:cNvSpPr txBox="1">
            <a:spLocks noChangeArrowheads="1"/>
          </p:cNvSpPr>
          <p:nvPr/>
        </p:nvSpPr>
        <p:spPr bwMode="auto">
          <a:xfrm>
            <a:off x="533400" y="1283208"/>
            <a:ext cx="81049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CHỈ ĐỊNH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sp>
        <p:nvSpPr>
          <p:cNvPr id="6" name="Text Box 6">
            <a:extLst>
              <a:ext uri="{FF2B5EF4-FFF2-40B4-BE49-F238E27FC236}">
                <a16:creationId xmlns:a16="http://schemas.microsoft.com/office/drawing/2014/main" id="{5A9E33FF-3B01-FF4D-86E3-1C689C5DF27A}"/>
              </a:ext>
            </a:extLst>
          </p:cNvPr>
          <p:cNvSpPr txBox="1">
            <a:spLocks noChangeArrowheads="1"/>
          </p:cNvSpPr>
          <p:nvPr/>
        </p:nvSpPr>
        <p:spPr bwMode="auto">
          <a:xfrm>
            <a:off x="566530" y="2227425"/>
            <a:ext cx="807181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OMC:</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trong tất cả các trường hợp.</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trong gan:</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Chỉ định điều trị lấy sỏi khi có triệu chứng hoặc biến chứng.</a:t>
            </a:r>
            <a:r>
              <a:rPr lang="vi-VN" dirty="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p:txBody>
      </p:sp>
      <p:pic>
        <p:nvPicPr>
          <p:cNvPr id="2" name="Audio 1">
            <a:hlinkClick r:id="" action="ppaction://media"/>
            <a:extLst>
              <a:ext uri="{FF2B5EF4-FFF2-40B4-BE49-F238E27FC236}">
                <a16:creationId xmlns:a16="http://schemas.microsoft.com/office/drawing/2014/main" id="{CDCF4D03-97EC-B34F-ABC3-0189632ADF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41925795"/>
      </p:ext>
    </p:extLst>
  </p:cSld>
  <p:clrMapOvr>
    <a:masterClrMapping/>
  </p:clrMapOvr>
  <mc:AlternateContent xmlns:mc="http://schemas.openxmlformats.org/markup-compatibility/2006" xmlns:p14="http://schemas.microsoft.com/office/powerpoint/2010/main">
    <mc:Choice Requires="p14">
      <p:transition spd="slow" p14:dur="2000" advTm="15239"/>
    </mc:Choice>
    <mc:Fallback xmlns="">
      <p:transition spd="slow" advTm="15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85800" y="1752600"/>
            <a:ext cx="7848599"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không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Lấy sỏi.</a:t>
            </a:r>
          </a:p>
          <a:p>
            <a:pPr marL="495300" algn="just" eaLnBrk="1" hangingPunct="1">
              <a:spcBef>
                <a:spcPct val="50000"/>
              </a:spcBef>
              <a:defRPr/>
            </a:pPr>
            <a:endParaRPr lang="vi-VN" sz="2800" dirty="0">
              <a:solidFill>
                <a:schemeClr val="tx1"/>
              </a:solidFill>
              <a:latin typeface="Times New Roman" pitchFamily="18" charset="0"/>
              <a:cs typeface="Times New Roman" pitchFamily="18" charset="0"/>
            </a:endParaRP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có biến chứng:</a:t>
            </a:r>
          </a:p>
          <a:p>
            <a:pPr marL="922338" indent="-427038"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Điều trị biến chứng và lấy sỏi cùng lúc hoặc ưu tiên điều trị biến chứng trước rồi lấy sỏi sau.</a:t>
            </a:r>
          </a:p>
        </p:txBody>
      </p:sp>
      <p:sp>
        <p:nvSpPr>
          <p:cNvPr id="6" name="TextBox 5">
            <a:extLst>
              <a:ext uri="{FF2B5EF4-FFF2-40B4-BE49-F238E27FC236}">
                <a16:creationId xmlns:a16="http://schemas.microsoft.com/office/drawing/2014/main" id="{73930DCB-02E3-D541-BA8C-E9AAB901F3CD}"/>
              </a:ext>
            </a:extLst>
          </p:cNvPr>
          <p:cNvSpPr txBox="1">
            <a:spLocks noChangeArrowheads="1"/>
          </p:cNvSpPr>
          <p:nvPr/>
        </p:nvSpPr>
        <p:spPr bwMode="auto">
          <a:xfrm>
            <a:off x="228599" y="685800"/>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NGUYÊN TẮC ĐIỀU TRỊ SỎI ĐƯỜNG MẬT CHÍNH</a:t>
            </a:r>
          </a:p>
          <a:p>
            <a:endParaRPr lang="vi-VN" altLang="en-US" sz="2800" b="1" i="1" dirty="0">
              <a:solidFill>
                <a:srgbClr val="FFFF00"/>
              </a:solidFill>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3178CF8E-5D32-E84B-9F32-F1D44F9B4B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79"/>
    </mc:Choice>
    <mc:Fallback xmlns="">
      <p:transition spd="slow" advTm="15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04800" y="685800"/>
            <a:ext cx="8658225"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Việc lựa chọn phương pháp điều trị tùy thuộc vào các yếu tố sau:</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Vị trí sỏi đường mật chính.</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lần đầu hay tái phát.</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biến chứng và độ nặng của biến chứng: viêm đường mật cấp, áp xe gan đường mật, viêm tụy cấp.</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Có hẹp đường mật, ung thư đường mật, xơ gan kèm theo.</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Tuổi.</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Các bệnh lý đi kèm: tim mạch, hô hấp,…</a:t>
            </a:r>
          </a:p>
        </p:txBody>
      </p:sp>
      <p:pic>
        <p:nvPicPr>
          <p:cNvPr id="2" name="Audio 1">
            <a:hlinkClick r:id="" action="ppaction://media"/>
            <a:extLst>
              <a:ext uri="{FF2B5EF4-FFF2-40B4-BE49-F238E27FC236}">
                <a16:creationId xmlns:a16="http://schemas.microsoft.com/office/drawing/2014/main" id="{6D78FDAF-6E6D-DB46-8B5B-D9C3DC4A88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13"/>
    </mc:Choice>
    <mc:Fallback xmlns="">
      <p:transition spd="slow" advTm="2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6">
            <a:extLst>
              <a:ext uri="{FF2B5EF4-FFF2-40B4-BE49-F238E27FC236}">
                <a16:creationId xmlns:a16="http://schemas.microsoft.com/office/drawing/2014/main" id="{178920FB-6C76-6144-AE8A-F693C93DFBD2}"/>
              </a:ext>
            </a:extLst>
          </p:cNvPr>
          <p:cNvSpPr txBox="1">
            <a:spLocks noChangeArrowheads="1"/>
          </p:cNvSpPr>
          <p:nvPr/>
        </p:nvSpPr>
        <p:spPr bwMode="auto">
          <a:xfrm>
            <a:off x="395288" y="1644650"/>
            <a:ext cx="8658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Tùy theo vị trí sỏi khác nhau, phương pháp điều trị được lựa chọn sẽ khác nhau. </a:t>
            </a: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98601" y="396876"/>
            <a:ext cx="86549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3/ CÁC PHƯƠNG PHÁP LẤY SỎI ĐƯỜNG MẬT CHÍNH</a:t>
            </a:r>
            <a:endParaRPr lang="en-US" sz="2800" b="1" i="1" dirty="0">
              <a:solidFill>
                <a:srgbClr val="FFFF00"/>
              </a:solidFill>
              <a:latin typeface="Times New Roman" pitchFamily="18" charset="0"/>
              <a:cs typeface="Times New Roman" pitchFamily="18" charset="0"/>
            </a:endParaRPr>
          </a:p>
        </p:txBody>
      </p:sp>
      <p:sp>
        <p:nvSpPr>
          <p:cNvPr id="21507" name="TextBox 5">
            <a:extLst>
              <a:ext uri="{FF2B5EF4-FFF2-40B4-BE49-F238E27FC236}">
                <a16:creationId xmlns:a16="http://schemas.microsoft.com/office/drawing/2014/main" id="{A3B66A44-320C-BE47-A2CA-BDFD4719E7C1}"/>
              </a:ext>
            </a:extLst>
          </p:cNvPr>
          <p:cNvSpPr txBox="1">
            <a:spLocks noChangeArrowheads="1"/>
          </p:cNvSpPr>
          <p:nvPr/>
        </p:nvSpPr>
        <p:spPr bwMode="auto">
          <a:xfrm>
            <a:off x="609600" y="1064419"/>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3.1/ SỎI LẦN ĐẦU</a:t>
            </a:r>
          </a:p>
        </p:txBody>
      </p:sp>
      <p:graphicFrame>
        <p:nvGraphicFramePr>
          <p:cNvPr id="2" name="Table 1">
            <a:extLst>
              <a:ext uri="{FF2B5EF4-FFF2-40B4-BE49-F238E27FC236}">
                <a16:creationId xmlns:a16="http://schemas.microsoft.com/office/drawing/2014/main" id="{C055C8E0-9010-8544-A8C5-6587466E5543}"/>
              </a:ext>
            </a:extLst>
          </p:cNvPr>
          <p:cNvGraphicFramePr>
            <a:graphicFrameLocks noGrp="1"/>
          </p:cNvGraphicFramePr>
          <p:nvPr/>
        </p:nvGraphicFramePr>
        <p:xfrm>
          <a:off x="838200" y="2714625"/>
          <a:ext cx="7772400" cy="3886200"/>
        </p:xfrm>
        <a:graphic>
          <a:graphicData uri="http://schemas.openxmlformats.org/drawingml/2006/table">
            <a:tbl>
              <a:tblPr firstRow="1" firstCol="1" bandRow="1">
                <a:tableStyleId>{5C22544A-7EE6-4342-B048-85BDC9FD1C3A}</a:tableStyleId>
              </a:tblPr>
              <a:tblGrid>
                <a:gridCol w="3061603">
                  <a:extLst>
                    <a:ext uri="{9D8B030D-6E8A-4147-A177-3AD203B41FA5}">
                      <a16:colId xmlns:a16="http://schemas.microsoft.com/office/drawing/2014/main" val="2380490158"/>
                    </a:ext>
                  </a:extLst>
                </a:gridCol>
                <a:gridCol w="4710797">
                  <a:extLst>
                    <a:ext uri="{9D8B030D-6E8A-4147-A177-3AD203B41FA5}">
                      <a16:colId xmlns:a16="http://schemas.microsoft.com/office/drawing/2014/main" val="2273149902"/>
                    </a:ext>
                  </a:extLst>
                </a:gridCol>
              </a:tblGrid>
              <a:tr h="310033">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Vị</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Phương pháp điều trị</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971424"/>
                  </a:ext>
                </a:extLst>
              </a:tr>
              <a:tr h="1633775">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Nội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soi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ngược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dòng</a:t>
                      </a:r>
                      <a:r>
                        <a:rPr lang="en-US" sz="1600" dirty="0">
                          <a:solidFill>
                            <a:schemeClr val="bg1"/>
                          </a:solidFill>
                          <a:effectLst/>
                          <a:latin typeface="Times New Roman" panose="02020603050405020304" pitchFamily="18" charset="0"/>
                          <a:cs typeface="Times New Roman" panose="02020603050405020304" pitchFamily="18" charset="0"/>
                        </a:rPr>
                        <a:t> (ERCP)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vi-VN" sz="1600" dirty="0">
                          <a:solidFill>
                            <a:schemeClr val="bg1"/>
                          </a:solidFill>
                          <a:effectLst/>
                          <a:latin typeface="Times New Roman" panose="02020603050405020304" pitchFamily="18" charset="0"/>
                          <a:cs typeface="Times New Roman" panose="02020603050405020304" pitchFamily="18" charset="0"/>
                        </a:rPr>
                        <a:t>Lấy sỏi qua da.</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 qua </a:t>
                      </a:r>
                      <a:r>
                        <a:rPr lang="en-US" sz="1600" dirty="0" err="1">
                          <a:solidFill>
                            <a:schemeClr val="bg1"/>
                          </a:solidFill>
                          <a:effectLst/>
                          <a:latin typeface="Times New Roman" panose="02020603050405020304" pitchFamily="18" charset="0"/>
                          <a:cs typeface="Times New Roman" panose="02020603050405020304" pitchFamily="18" charset="0"/>
                        </a:rPr>
                        <a:t>ống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53245"/>
                  </a:ext>
                </a:extLst>
              </a:tr>
              <a:tr h="1302813">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Sỏi</a:t>
                      </a:r>
                      <a:r>
                        <a:rPr lang="vi-VN" sz="1600">
                          <a:solidFill>
                            <a:schemeClr val="bg1"/>
                          </a:solidFill>
                          <a:effectLst/>
                          <a:latin typeface="Times New Roman" panose="02020603050405020304" pitchFamily="18" charset="0"/>
                          <a:cs typeface="Times New Roman" panose="02020603050405020304" pitchFamily="18" charset="0"/>
                        </a:rPr>
                        <a:t> đường mật trong</a:t>
                      </a:r>
                      <a:r>
                        <a:rPr lang="en-US" sz="1600">
                          <a:solidFill>
                            <a:schemeClr val="bg1"/>
                          </a:solidFill>
                          <a:effectLst/>
                          <a:latin typeface="Times New Roman" panose="02020603050405020304" pitchFamily="18" charset="0"/>
                          <a:cs typeface="Times New Roman" panose="02020603050405020304" pitchFamily="18" charset="0"/>
                        </a:rPr>
                        <a:t> gan</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Mở</a:t>
                      </a:r>
                      <a:r>
                        <a:rPr lang="en-US" sz="1600" dirty="0">
                          <a:solidFill>
                            <a:schemeClr val="bg1"/>
                          </a:solidFill>
                          <a:effectLst/>
                          <a:latin typeface="Times New Roman" panose="02020603050405020304" pitchFamily="18" charset="0"/>
                          <a:cs typeface="Times New Roman" panose="02020603050405020304" pitchFamily="18" charset="0"/>
                        </a:rPr>
                        <a:t> OMC </a:t>
                      </a: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dẫn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Kehr</a:t>
                      </a:r>
                      <a:r>
                        <a:rPr lang="vi-VN" sz="1600" dirty="0">
                          <a:solidFill>
                            <a:schemeClr val="bg1"/>
                          </a:solidFill>
                          <a:effectLst/>
                          <a:latin typeface="Times New Roman" panose="02020603050405020304" pitchFamily="18" charset="0"/>
                          <a:cs typeface="Times New Roman" panose="02020603050405020304" pitchFamily="18" charset="0"/>
                        </a:rPr>
                        <a:t> +/- lấy sỏi qua đường hầm Kehr.</a:t>
                      </a:r>
                      <a:endParaRPr lang="en-US" sz="1600" dirty="0">
                        <a:solidFill>
                          <a:schemeClr val="bg1"/>
                        </a:solidFill>
                        <a:effectLst/>
                        <a:latin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Lấy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qua da.</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Cắt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chỉ</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định</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6426808"/>
                  </a:ext>
                </a:extLst>
              </a:tr>
              <a:tr h="639579">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Sỏi</a:t>
                      </a:r>
                      <a:r>
                        <a:rPr lang="en-US" sz="1600" dirty="0">
                          <a:solidFill>
                            <a:schemeClr val="bg1"/>
                          </a:solidFill>
                          <a:effectLst/>
                          <a:latin typeface="Times New Roman" panose="02020603050405020304" pitchFamily="18" charset="0"/>
                          <a:cs typeface="Times New Roman" panose="02020603050405020304" pitchFamily="18" charset="0"/>
                        </a:rPr>
                        <a:t> OMC</a:t>
                      </a:r>
                      <a:r>
                        <a:rPr lang="vi-VN" sz="1600" dirty="0">
                          <a:solidFill>
                            <a:schemeClr val="bg1"/>
                          </a:solidFill>
                          <a:effectLst/>
                          <a:latin typeface="Times New Roman" panose="02020603050405020304" pitchFamily="18" charset="0"/>
                          <a:cs typeface="Times New Roman" panose="02020603050405020304" pitchFamily="18" charset="0"/>
                        </a:rPr>
                        <a:t> + </a:t>
                      </a:r>
                      <a:r>
                        <a:rPr lang="en-US" sz="1600" dirty="0" err="1">
                          <a:solidFill>
                            <a:schemeClr val="bg1"/>
                          </a:solidFill>
                          <a:effectLst/>
                          <a:latin typeface="Times New Roman" panose="02020603050405020304" pitchFamily="18" charset="0"/>
                          <a:cs typeface="Times New Roman" panose="02020603050405020304" pitchFamily="18" charset="0"/>
                        </a:rPr>
                        <a:t>Sỏi</a:t>
                      </a:r>
                      <a:r>
                        <a:rPr lang="vi-VN" sz="1600" dirty="0">
                          <a:solidFill>
                            <a:schemeClr val="bg1"/>
                          </a:solidFill>
                          <a:effectLst/>
                          <a:latin typeface="Times New Roman" panose="02020603050405020304" pitchFamily="18" charset="0"/>
                          <a:cs typeface="Times New Roman" panose="02020603050405020304" pitchFamily="18" charset="0"/>
                        </a:rPr>
                        <a:t> đường mật trong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Phối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hợp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phương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7179972"/>
                  </a:ext>
                </a:extLst>
              </a:tr>
            </a:tbl>
          </a:graphicData>
        </a:graphic>
      </p:graphicFrame>
      <p:pic>
        <p:nvPicPr>
          <p:cNvPr id="3" name="Audio 2">
            <a:hlinkClick r:id="" action="ppaction://media"/>
            <a:extLst>
              <a:ext uri="{FF2B5EF4-FFF2-40B4-BE49-F238E27FC236}">
                <a16:creationId xmlns:a16="http://schemas.microsoft.com/office/drawing/2014/main" id="{F1C29BFB-2CFA-E14A-8D3B-958144B473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533400" y="1036638"/>
            <a:ext cx="83058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Ống nội soi nhìn nghiêng soi đến tá tràng DII</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Luồn catheter qua cơ vòng Oddi vào đường mật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Chụp X quang đường mật để chẩn đoán sỏi OMC hoặc hẹp đường mật. </a:t>
            </a:r>
          </a:p>
          <a:p>
            <a:pPr marL="342900" indent="-342900" algn="just" eaLnBrk="1" hangingPunct="1">
              <a:spcBef>
                <a:spcPct val="50000"/>
              </a:spcBef>
              <a:buFontTx/>
              <a:buChar char="-"/>
              <a:defRPr/>
            </a:pPr>
            <a:r>
              <a:rPr lang="vi-VN" dirty="0">
                <a:solidFill>
                  <a:schemeClr val="tx1"/>
                </a:solidFill>
                <a:latin typeface="Times New Roman" pitchFamily="18" charset="0"/>
                <a:cs typeface="Times New Roman" pitchFamily="18" charset="0"/>
              </a:rPr>
              <a:t>Cắt cơ vòng Oddi, lấy sỏi hoặc đặt stent đường mật.</a:t>
            </a:r>
          </a:p>
        </p:txBody>
      </p:sp>
      <p:sp>
        <p:nvSpPr>
          <p:cNvPr id="22530" name="TextBox 5">
            <a:extLst>
              <a:ext uri="{FF2B5EF4-FFF2-40B4-BE49-F238E27FC236}">
                <a16:creationId xmlns:a16="http://schemas.microsoft.com/office/drawing/2014/main" id="{3349F5F2-9F34-0F49-8352-2BA7A9411A80}"/>
              </a:ext>
            </a:extLst>
          </p:cNvPr>
          <p:cNvSpPr txBox="1">
            <a:spLocks noChangeArrowheads="1"/>
          </p:cNvSpPr>
          <p:nvPr/>
        </p:nvSpPr>
        <p:spPr bwMode="auto">
          <a:xfrm>
            <a:off x="381000" y="381000"/>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3.1.1 Nội soi mật tụy ngược dòng lấy sỏi (ERCP) </a:t>
            </a:r>
          </a:p>
        </p:txBody>
      </p:sp>
      <p:pic>
        <p:nvPicPr>
          <p:cNvPr id="22531" name="Picture 14">
            <a:extLst>
              <a:ext uri="{FF2B5EF4-FFF2-40B4-BE49-F238E27FC236}">
                <a16:creationId xmlns:a16="http://schemas.microsoft.com/office/drawing/2014/main" id="{83751905-6DB2-334F-9726-1018AD4A7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0001"/>
          <a:stretch>
            <a:fillRect/>
          </a:stretch>
        </p:blipFill>
        <p:spPr bwMode="auto">
          <a:xfrm>
            <a:off x="2339975" y="4108450"/>
            <a:ext cx="415925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8BCF5A9C-A726-F949-B567-B6CB702460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815"/>
    </mc:Choice>
    <mc:Fallback xmlns="">
      <p:transition spd="slow" advTm="18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23">
            <a:extLst>
              <a:ext uri="{FF2B5EF4-FFF2-40B4-BE49-F238E27FC236}">
                <a16:creationId xmlns:a16="http://schemas.microsoft.com/office/drawing/2014/main" id="{9CE8B0AA-31EE-6849-8BFF-7E4B4604E818}"/>
              </a:ext>
            </a:extLst>
          </p:cNvPr>
          <p:cNvSpPr txBox="1"/>
          <p:nvPr/>
        </p:nvSpPr>
        <p:spPr>
          <a:xfrm>
            <a:off x="1387475" y="4419600"/>
            <a:ext cx="6477000" cy="144621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sz="2400" i="1">
                <a:latin typeface="Times New Roman" panose="02020603050405020304" pitchFamily="18" charset="0"/>
                <a:cs typeface="Calibri" panose="020F0502020204030204" pitchFamily="34" charset="0"/>
              </a:rPr>
              <a:t>ERCP lấy sỏi OMC  </a:t>
            </a:r>
            <a:endParaRPr lang="en-US" altLang="en-US" sz="2400">
              <a:latin typeface="Times New Roman" panose="02020603050405020304" pitchFamily="18" charset="0"/>
              <a:cs typeface="Calibri" panose="020F0502020204030204" pitchFamily="34" charset="0"/>
            </a:endParaRPr>
          </a:p>
          <a:p>
            <a:pPr algn="ctr"/>
            <a:r>
              <a:rPr lang="en-US" altLang="en-US" sz="2400" i="1">
                <a:latin typeface="Times New Roman" panose="02020603050405020304" pitchFamily="18" charset="0"/>
                <a:cs typeface="Calibri" panose="020F0502020204030204" pitchFamily="34" charset="0"/>
              </a:rPr>
              <a:t>A:</a:t>
            </a:r>
            <a:r>
              <a:rPr lang="vi-VN" altLang="en-US" sz="2400" i="1">
                <a:latin typeface="Times New Roman" panose="02020603050405020304" pitchFamily="18" charset="0"/>
                <a:cs typeface="Calibri" panose="020F0502020204030204" pitchFamily="34" charset="0"/>
              </a:rPr>
              <a:t> Sỏi trong lòng OMC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B: Sỏi OMC được kéo vào lòng tá tràng (mũi tên)</a:t>
            </a:r>
            <a:endParaRPr lang="en-US" altLang="en-US" sz="2400">
              <a:latin typeface="Times New Roman" panose="02020603050405020304" pitchFamily="18" charset="0"/>
              <a:cs typeface="Calibri" panose="020F0502020204030204" pitchFamily="34" charset="0"/>
            </a:endParaRPr>
          </a:p>
          <a:p>
            <a:pPr algn="ctr"/>
            <a:r>
              <a:rPr lang="vi-VN" altLang="en-US" sz="2400" i="1">
                <a:latin typeface="Times New Roman" panose="02020603050405020304" pitchFamily="18" charset="0"/>
                <a:cs typeface="Calibri" panose="020F0502020204030204" pitchFamily="34" charset="0"/>
              </a:rPr>
              <a:t>C: Kiểm tra sạch sỏi OMC </a:t>
            </a:r>
            <a:endParaRPr lang="en-US" altLang="en-US" sz="2400">
              <a:latin typeface="Times New Roman" panose="02020603050405020304" pitchFamily="18" charset="0"/>
              <a:cs typeface="Calibri" panose="020F0502020204030204" pitchFamily="34" charset="0"/>
            </a:endParaRPr>
          </a:p>
        </p:txBody>
      </p:sp>
      <p:pic>
        <p:nvPicPr>
          <p:cNvPr id="23555" name="Picture 11">
            <a:extLst>
              <a:ext uri="{FF2B5EF4-FFF2-40B4-BE49-F238E27FC236}">
                <a16:creationId xmlns:a16="http://schemas.microsoft.com/office/drawing/2014/main" id="{5D8BD2BB-B88B-3449-A3BE-56117CFF28F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3563" y="1631950"/>
            <a:ext cx="252253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2">
            <a:extLst>
              <a:ext uri="{FF2B5EF4-FFF2-40B4-BE49-F238E27FC236}">
                <a16:creationId xmlns:a16="http://schemas.microsoft.com/office/drawing/2014/main" id="{606818FF-2D10-F240-848C-EC9CCC257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438" y="1631950"/>
            <a:ext cx="2759075"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3">
            <a:extLst>
              <a:ext uri="{FF2B5EF4-FFF2-40B4-BE49-F238E27FC236}">
                <a16:creationId xmlns:a16="http://schemas.microsoft.com/office/drawing/2014/main" id="{D7D636FE-525D-A34D-A595-9B8D7FBFD46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24600" y="1631950"/>
            <a:ext cx="24384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0862AC70-2B39-DB44-A1F7-F6A607FF12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2BDD2A-D1DF-BE44-885A-53B7D2CC92B7}"/>
              </a:ext>
            </a:extLst>
          </p:cNvPr>
          <p:cNvSpPr/>
          <p:nvPr/>
        </p:nvSpPr>
        <p:spPr>
          <a:xfrm>
            <a:off x="533400" y="609600"/>
            <a:ext cx="8001000" cy="5694363"/>
          </a:xfrm>
          <a:prstGeom prst="rect">
            <a:avLst/>
          </a:prstGeom>
        </p:spPr>
        <p:txBody>
          <a:bodyPr>
            <a:spAutoFit/>
          </a:bodyPr>
          <a:lstStyle/>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2800" dirty="0">
                <a:latin typeface="Times New Roman" panose="02020603050405020304" pitchFamily="18" charset="0"/>
                <a:ea typeface="Calibri" panose="020F0502020204030204" pitchFamily="34" charset="0"/>
                <a:cs typeface="Times New Roman" panose="02020603050405020304" pitchFamily="18" charset="0"/>
              </a:rPr>
              <a:t>: 80-90%.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lẹ</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vong</a:t>
            </a:r>
            <a:r>
              <a:rPr lang="en-US" sz="2800" dirty="0">
                <a:latin typeface="Times New Roman" panose="02020603050405020304" pitchFamily="18" charset="0"/>
                <a:ea typeface="Calibri" panose="020F0502020204030204" pitchFamily="34" charset="0"/>
                <a:cs typeface="Times New Roman" panose="02020603050405020304" pitchFamily="18" charset="0"/>
              </a:rPr>
              <a:t>: 0,2 - 0,5%.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chứng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cấp</a:t>
            </a:r>
            <a:r>
              <a:rPr lang="en-US" sz="2800" dirty="0">
                <a:latin typeface="Times New Roman" panose="02020603050405020304" pitchFamily="18" charset="0"/>
                <a:ea typeface="Calibri" panose="020F0502020204030204" pitchFamily="34" charset="0"/>
                <a:cs typeface="Times New Roman" panose="02020603050405020304" pitchFamily="18" charset="0"/>
              </a:rPr>
              <a:t> (1‐7%) </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Chảy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do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cắt</a:t>
            </a:r>
            <a:r>
              <a:rPr lang="en-US" sz="2800" dirty="0">
                <a:latin typeface="Times New Roman" panose="02020603050405020304" pitchFamily="18" charset="0"/>
                <a:ea typeface="Calibri" panose="020F0502020204030204" pitchFamily="34" charset="0"/>
                <a:cs typeface="Times New Roman" panose="02020603050405020304" pitchFamily="18" charset="0"/>
              </a:rPr>
              <a:t> cơ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2800" dirty="0">
                <a:latin typeface="Times New Roman" panose="02020603050405020304" pitchFamily="18" charset="0"/>
                <a:ea typeface="Calibri" panose="020F0502020204030204" pitchFamily="34" charset="0"/>
                <a:cs typeface="Times New Roman" panose="02020603050405020304" pitchFamily="18" charset="0"/>
              </a:rPr>
              <a:t> (0,8‐2%)</a:t>
            </a:r>
          </a:p>
          <a:p>
            <a:pPr marL="495300">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Thủng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tá</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2800" dirty="0">
                <a:latin typeface="Times New Roman" panose="02020603050405020304" pitchFamily="18" charset="0"/>
                <a:ea typeface="Calibri" panose="020F0502020204030204" pitchFamily="34" charset="0"/>
                <a:cs typeface="Times New Roman" panose="02020603050405020304" pitchFamily="18" charset="0"/>
              </a:rPr>
              <a:t> (0,3‐0,6%)</a:t>
            </a:r>
          </a:p>
          <a:p>
            <a:pPr marL="808038" indent="-312738">
              <a:buFont typeface="Courier New" panose="02070309020205020404" pitchFamily="49" charset="0"/>
              <a:buChar char="o"/>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808038" indent="-312738">
              <a:buFont typeface="Courier New" panose="02070309020205020404" pitchFamily="49" charset="0"/>
              <a:buChar char="o"/>
              <a:defRPr/>
            </a:pPr>
            <a:r>
              <a:rPr lang="en-US" sz="2800" dirty="0">
                <a:latin typeface="Times New Roman" panose="02020603050405020304" pitchFamily="18" charset="0"/>
                <a:ea typeface="Calibri" panose="020F0502020204030204" pitchFamily="34" charset="0"/>
                <a:cs typeface="Times New Roman" panose="02020603050405020304" pitchFamily="18" charset="0"/>
              </a:rPr>
              <a:t>Viêm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đường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mật</a:t>
            </a:r>
            <a:r>
              <a:rPr lang="en-US" sz="2800" dirty="0">
                <a:latin typeface="Times New Roman" panose="02020603050405020304" pitchFamily="18" charset="0"/>
                <a:ea typeface="Calibri" panose="020F0502020204030204" pitchFamily="34" charset="0"/>
                <a:cs typeface="Times New Roman" panose="02020603050405020304" pitchFamily="18" charset="0"/>
              </a:rPr>
              <a:t> (1%)</a:t>
            </a:r>
            <a:endParaRPr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AE0A3D91-EBB2-8442-ACAA-751A0AB675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219"/>
    </mc:Choice>
    <mc:Fallback xmlns="">
      <p:transition spd="slow" advTm="20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762000" y="1219200"/>
            <a:ext cx="76962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Mở dọc OMC</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a:t>
            </a:r>
          </a:p>
          <a:p>
            <a:pPr marL="1085850" lvl="1" indent="-3429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Kềm gắp sỏi, </a:t>
            </a:r>
          </a:p>
          <a:p>
            <a:pPr marL="1085850" lvl="1" indent="-342900" algn="just" eaLnBrk="1" hangingPunct="1">
              <a:spcBef>
                <a:spcPct val="50000"/>
              </a:spcBef>
              <a:buFont typeface="Courier New" panose="02070309020205020404" pitchFamily="49" charset="0"/>
              <a:buChar char="o"/>
              <a:defRPr/>
            </a:pPr>
            <a:r>
              <a:rPr lang="vi-VN" sz="2800" dirty="0">
                <a:solidFill>
                  <a:schemeClr val="tx1"/>
                </a:solidFill>
                <a:latin typeface="Times New Roman" pitchFamily="18" charset="0"/>
                <a:cs typeface="Times New Roman" pitchFamily="18" charset="0"/>
              </a:rPr>
              <a:t>Ống soi đường mật: tán sỏi, lấy sỏi bằng rọ, kiểm tra sót sỏi, tình trạng cơ vòng Oddi.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Khâu kín OMC hoặc đặt ống dẫn lưu Kehr.</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Lấy sỏi qua đường hầm Kehr sau 3 tuần nếu còn sỏi.</a:t>
            </a:r>
          </a:p>
        </p:txBody>
      </p:sp>
      <p:sp>
        <p:nvSpPr>
          <p:cNvPr id="25602" name="TextBox 5">
            <a:extLst>
              <a:ext uri="{FF2B5EF4-FFF2-40B4-BE49-F238E27FC236}">
                <a16:creationId xmlns:a16="http://schemas.microsoft.com/office/drawing/2014/main" id="{AD81CEC4-3021-5B48-A2A7-DBF6B3C6A006}"/>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3.1.2 Mở OMC lấy sỏi +/- dẫn lưu Kehr</a:t>
            </a:r>
          </a:p>
        </p:txBody>
      </p:sp>
      <p:pic>
        <p:nvPicPr>
          <p:cNvPr id="2" name="Audio 1">
            <a:hlinkClick r:id="" action="ppaction://media"/>
            <a:extLst>
              <a:ext uri="{FF2B5EF4-FFF2-40B4-BE49-F238E27FC236}">
                <a16:creationId xmlns:a16="http://schemas.microsoft.com/office/drawing/2014/main" id="{50EF8E6F-3E83-5B4C-88ED-B2ADCAB71C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21"/>
    </mc:Choice>
    <mc:Fallback xmlns="">
      <p:transition spd="slow" advTm="23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a:t>
            </a:r>
            <a:r>
              <a:rPr lang="vi-VN" sz="2800" b="1" dirty="0">
                <a:solidFill>
                  <a:srgbClr val="FF0000"/>
                </a:solidFill>
                <a:latin typeface="Times New Roman" pitchFamily="18" charset="0"/>
                <a:cs typeface="Times New Roman" pitchFamily="18" charset="0"/>
              </a:rPr>
              <a:t>PHÂN LOẠI SỎI ĐƯỜNG MẬT CHÍNH</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395288" y="969963"/>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SINH BỆNH HỌC</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676400"/>
            <a:ext cx="7848600" cy="4601260"/>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ở</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nước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Đông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Việt</a:t>
            </a:r>
            <a:r>
              <a:rPr lang="en-US" sz="2400" dirty="0">
                <a:latin typeface="Times New Roman" panose="02020603050405020304" pitchFamily="18" charset="0"/>
                <a:ea typeface="Calibri" panose="020F0502020204030204" pitchFamily="34" charset="0"/>
                <a:cs typeface="Times New Roman" panose="02020603050405020304" pitchFamily="18" charset="0"/>
              </a:rPr>
              <a:t> Nam</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5000"/>
              </a:lnSpc>
              <a:spcAft>
                <a:spcPts val="1440"/>
              </a:spcAft>
              <a:buFontTx/>
              <a:buChar char="-"/>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Tx/>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buFont typeface="Courier New" panose="02070309020205020404" pitchFamily="49" charset="0"/>
              <a:buChar char="o"/>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túi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sau</a:t>
            </a:r>
            <a:r>
              <a:rPr lang="en-US" sz="2400" dirty="0">
                <a:latin typeface="Times New Roman" panose="02020603050405020304" pitchFamily="18" charset="0"/>
                <a:ea typeface="Calibri" panose="020F0502020204030204" pitchFamily="34" charset="0"/>
                <a:cs typeface="Times New Roman" panose="02020603050405020304" pitchFamily="18" charset="0"/>
              </a:rPr>
              <a:t> di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gặp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ở</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Tây</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buFont typeface="Courier New" panose="02070309020205020404" pitchFamily="49" charset="0"/>
              <a:buChar char="o"/>
            </a:pP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sỏi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túi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hay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2400" dirty="0">
                <a:latin typeface="Times New Roman" panose="02020603050405020304" pitchFamily="18" charset="0"/>
                <a:ea typeface="Calibri" panose="020F0502020204030204" pitchFamily="34" charset="0"/>
                <a:cs typeface="Times New Roman" panose="02020603050405020304" pitchFamily="18" charset="0"/>
              </a:rPr>
              <a:t> di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gan</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p:txBody>
      </p:sp>
      <p:pic>
        <p:nvPicPr>
          <p:cNvPr id="3" name="Audio 2">
            <a:hlinkClick r:id="" action="ppaction://media"/>
            <a:extLst>
              <a:ext uri="{FF2B5EF4-FFF2-40B4-BE49-F238E27FC236}">
                <a16:creationId xmlns:a16="http://schemas.microsoft.com/office/drawing/2014/main" id="{46A9A971-E9E5-4D46-80ED-4878CDE772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65963863"/>
      </p:ext>
    </p:extLst>
  </p:cSld>
  <p:clrMapOvr>
    <a:masterClrMapping/>
  </p:clrMapOvr>
  <mc:AlternateContent xmlns:mc="http://schemas.openxmlformats.org/markup-compatibility/2006" xmlns:p14="http://schemas.microsoft.com/office/powerpoint/2010/main">
    <mc:Choice Requires="p14">
      <p:transition spd="slow" p14:dur="2000" advTm="26178"/>
    </mc:Choice>
    <mc:Fallback xmlns="">
      <p:transition spd="slow" advTm="2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5">
            <a:extLst>
              <a:ext uri="{FF2B5EF4-FFF2-40B4-BE49-F238E27FC236}">
                <a16:creationId xmlns:a16="http://schemas.microsoft.com/office/drawing/2014/main" id="{EAFF1794-7D03-B549-8B17-55D4116257E6}"/>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3.1.2.1 Mở OMC lấy sỏi, khâu kín OMC</a:t>
            </a:r>
          </a:p>
        </p:txBody>
      </p:sp>
      <p:sp>
        <p:nvSpPr>
          <p:cNvPr id="26626" name="Rectangle 7">
            <a:extLst>
              <a:ext uri="{FF2B5EF4-FFF2-40B4-BE49-F238E27FC236}">
                <a16:creationId xmlns:a16="http://schemas.microsoft.com/office/drawing/2014/main" id="{F9CCCF38-6AC7-2C47-959C-9E5663477B50}"/>
              </a:ext>
            </a:extLst>
          </p:cNvPr>
          <p:cNvSpPr>
            <a:spLocks noChangeArrowheads="1"/>
          </p:cNvSpPr>
          <p:nvPr/>
        </p:nvSpPr>
        <p:spPr bwMode="auto">
          <a:xfrm>
            <a:off x="2335213" y="57150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Khâu kín OMC</a:t>
            </a:r>
          </a:p>
        </p:txBody>
      </p:sp>
      <p:sp>
        <p:nvSpPr>
          <p:cNvPr id="26627" name="Rectangle 2">
            <a:extLst>
              <a:ext uri="{FF2B5EF4-FFF2-40B4-BE49-F238E27FC236}">
                <a16:creationId xmlns:a16="http://schemas.microsoft.com/office/drawing/2014/main" id="{2A404488-EE91-414F-BCBB-79B5B5620C62}"/>
              </a:ext>
            </a:extLst>
          </p:cNvPr>
          <p:cNvSpPr>
            <a:spLocks noChangeArrowheads="1"/>
          </p:cNvSpPr>
          <p:nvPr/>
        </p:nvSpPr>
        <p:spPr bwMode="auto">
          <a:xfrm>
            <a:off x="838200" y="129540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dirty="0" err="1">
                <a:latin typeface="Times New Roman" panose="02020603050405020304" pitchFamily="18" charset="0"/>
                <a:cs typeface="Calibri" panose="020F0502020204030204" pitchFamily="34" charset="0"/>
              </a:rPr>
              <a:t>Điều</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kiện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đường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mật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bị</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nhiễm</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khuẩn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chắc</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chắn</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hết</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sỏi</a:t>
            </a:r>
            <a:r>
              <a:rPr lang="en-US" altLang="en-US" sz="2800" dirty="0">
                <a:latin typeface="Times New Roman" panose="02020603050405020304" pitchFamily="18" charset="0"/>
                <a:cs typeface="Calibri" panose="020F0502020204030204" pitchFamily="34" charset="0"/>
              </a:rPr>
              <a:t>, Oddi </a:t>
            </a:r>
            <a:r>
              <a:rPr lang="en-US" altLang="en-US" sz="2800" dirty="0" err="1">
                <a:latin typeface="Times New Roman" panose="02020603050405020304" pitchFamily="18" charset="0"/>
                <a:cs typeface="Calibri" panose="020F0502020204030204" pitchFamily="34" charset="0"/>
              </a:rPr>
              <a:t>thông</a:t>
            </a:r>
            <a:r>
              <a:rPr lang="en-US" altLang="en-US" sz="2800" dirty="0">
                <a:latin typeface="Times New Roman" panose="02020603050405020304" pitchFamily="18" charset="0"/>
                <a:cs typeface="Calibri" panose="020F0502020204030204" pitchFamily="34" charset="0"/>
              </a:rPr>
              <a:t> </a:t>
            </a:r>
            <a:r>
              <a:rPr lang="en-US" altLang="en-US" sz="2800" dirty="0" err="1">
                <a:latin typeface="Times New Roman" panose="02020603050405020304" pitchFamily="18" charset="0"/>
                <a:cs typeface="Calibri" panose="020F0502020204030204" pitchFamily="34" charset="0"/>
              </a:rPr>
              <a:t>tốt</a:t>
            </a:r>
            <a:r>
              <a:rPr lang="en-US" altLang="en-US" sz="2800" dirty="0">
                <a:latin typeface="Times New Roman" panose="02020603050405020304" pitchFamily="18" charset="0"/>
                <a:cs typeface="Calibri" panose="020F0502020204030204" pitchFamily="34" charset="0"/>
              </a:rPr>
              <a:t>.</a:t>
            </a:r>
            <a:endParaRPr lang="en-US" altLang="en-US" sz="2800" dirty="0"/>
          </a:p>
        </p:txBody>
      </p:sp>
      <p:pic>
        <p:nvPicPr>
          <p:cNvPr id="26628" name="Picture 8">
            <a:extLst>
              <a:ext uri="{FF2B5EF4-FFF2-40B4-BE49-F238E27FC236}">
                <a16:creationId xmlns:a16="http://schemas.microsoft.com/office/drawing/2014/main" id="{61A9B14C-8B42-6949-9418-BF54C9809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026" t="43550" r="38065" b="33727"/>
          <a:stretch>
            <a:fillRect/>
          </a:stretch>
        </p:blipFill>
        <p:spPr bwMode="auto">
          <a:xfrm>
            <a:off x="2133600" y="2438400"/>
            <a:ext cx="48275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7F584FC1-0122-1148-8F9D-66E550E8A4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601"/>
    </mc:Choice>
    <mc:Fallback xmlns="">
      <p:transition spd="slow" advTm="15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5">
            <a:extLst>
              <a:ext uri="{FF2B5EF4-FFF2-40B4-BE49-F238E27FC236}">
                <a16:creationId xmlns:a16="http://schemas.microsoft.com/office/drawing/2014/main" id="{A767B45D-5E9B-8B46-B7EA-B111023DF73F}"/>
              </a:ext>
            </a:extLst>
          </p:cNvPr>
          <p:cNvSpPr txBox="1">
            <a:spLocks noChangeArrowheads="1"/>
          </p:cNvSpPr>
          <p:nvPr/>
        </p:nvSpPr>
        <p:spPr bwMode="auto">
          <a:xfrm>
            <a:off x="381000" y="381000"/>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C000"/>
                </a:solidFill>
                <a:latin typeface="Times New Roman" panose="02020603050405020304" pitchFamily="18" charset="0"/>
                <a:cs typeface="Times New Roman" panose="02020603050405020304" pitchFamily="18" charset="0"/>
              </a:rPr>
              <a:t>3.1.2.2 Mở OMC lấy sỏi dẫn lưu Kehr</a:t>
            </a:r>
          </a:p>
        </p:txBody>
      </p:sp>
      <p:pic>
        <p:nvPicPr>
          <p:cNvPr id="27650" name="Picture 2">
            <a:extLst>
              <a:ext uri="{FF2B5EF4-FFF2-40B4-BE49-F238E27FC236}">
                <a16:creationId xmlns:a16="http://schemas.microsoft.com/office/drawing/2014/main" id="{7A28A731-1750-3D4A-9331-A63140D7F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67" t="4733" r="2296" b="2959"/>
          <a:stretch>
            <a:fillRect/>
          </a:stretch>
        </p:blipFill>
        <p:spPr bwMode="auto">
          <a:xfrm>
            <a:off x="619125" y="2744788"/>
            <a:ext cx="4384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a:extLst>
              <a:ext uri="{FF2B5EF4-FFF2-40B4-BE49-F238E27FC236}">
                <a16:creationId xmlns:a16="http://schemas.microsoft.com/office/drawing/2014/main" id="{D84C3072-56E4-9348-9D05-0951F6B122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449" t="42078" r="38194" b="31200"/>
          <a:stretch>
            <a:fillRect/>
          </a:stretch>
        </p:blipFill>
        <p:spPr bwMode="auto">
          <a:xfrm>
            <a:off x="5257800" y="2719388"/>
            <a:ext cx="3200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1">
            <a:extLst>
              <a:ext uri="{FF2B5EF4-FFF2-40B4-BE49-F238E27FC236}">
                <a16:creationId xmlns:a16="http://schemas.microsoft.com/office/drawing/2014/main" id="{B48C03BD-8476-0449-BB0B-E729FB39588B}"/>
              </a:ext>
            </a:extLst>
          </p:cNvPr>
          <p:cNvSpPr>
            <a:spLocks noChangeArrowheads="1"/>
          </p:cNvSpPr>
          <p:nvPr/>
        </p:nvSpPr>
        <p:spPr bwMode="auto">
          <a:xfrm>
            <a:off x="619125" y="904875"/>
            <a:ext cx="6683375"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Khi </a:t>
            </a: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kín</a:t>
            </a:r>
            <a:r>
              <a:rPr lang="en-US" altLang="en-US" sz="2800" dirty="0">
                <a:latin typeface="Times New Roman" panose="02020603050405020304" pitchFamily="18" charset="0"/>
                <a:cs typeface="Times New Roman" panose="02020603050405020304" pitchFamily="18" charset="0"/>
              </a:rPr>
              <a:t> OMC.</a:t>
            </a:r>
          </a:p>
          <a:p>
            <a:pPr lvl="1" eaLnBrk="1" hangingPunct="1">
              <a:lnSpc>
                <a:spcPct val="150000"/>
              </a:lnSpc>
              <a:spcBef>
                <a:spcPct val="50000"/>
              </a:spcBef>
            </a:pPr>
            <a:r>
              <a:rPr lang="en-US" altLang="en-US" sz="2800" dirty="0">
                <a:latin typeface="Times New Roman" panose="02020603050405020304" pitchFamily="18" charset="0"/>
                <a:cs typeface="Times New Roman" panose="02020603050405020304" pitchFamily="18" charset="0"/>
              </a:rPr>
              <a:t>- OMC ≥ 8mm.</a:t>
            </a:r>
          </a:p>
        </p:txBody>
      </p:sp>
      <p:sp>
        <p:nvSpPr>
          <p:cNvPr id="27653" name="Rectangle 7">
            <a:extLst>
              <a:ext uri="{FF2B5EF4-FFF2-40B4-BE49-F238E27FC236}">
                <a16:creationId xmlns:a16="http://schemas.microsoft.com/office/drawing/2014/main" id="{E2BAEA1E-C5A2-B347-ACE9-E642FB3A8436}"/>
              </a:ext>
            </a:extLst>
          </p:cNvPr>
          <p:cNvSpPr>
            <a:spLocks noChangeArrowheads="1"/>
          </p:cNvSpPr>
          <p:nvPr/>
        </p:nvSpPr>
        <p:spPr bwMode="auto">
          <a:xfrm>
            <a:off x="2232025" y="5562600"/>
            <a:ext cx="46259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lnSpc>
                <a:spcPct val="150000"/>
              </a:lnSpc>
              <a:spcBef>
                <a:spcPct val="50000"/>
              </a:spcBef>
            </a:pPr>
            <a:r>
              <a:rPr lang="en-US" altLang="en-US" sz="2800" i="1">
                <a:latin typeface="Times New Roman" panose="02020603050405020304" pitchFamily="18" charset="0"/>
                <a:cs typeface="Times New Roman" panose="02020603050405020304" pitchFamily="18" charset="0"/>
              </a:rPr>
              <a:t>Mở OMC dẫn lưu Kehr</a:t>
            </a:r>
          </a:p>
        </p:txBody>
      </p:sp>
      <p:pic>
        <p:nvPicPr>
          <p:cNvPr id="2" name="Audio 1">
            <a:hlinkClick r:id="" action="ppaction://media"/>
            <a:extLst>
              <a:ext uri="{FF2B5EF4-FFF2-40B4-BE49-F238E27FC236}">
                <a16:creationId xmlns:a16="http://schemas.microsoft.com/office/drawing/2014/main" id="{070EE66F-D9BF-7145-A1CA-E2B602DB45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813"/>
    </mc:Choice>
    <mc:Fallback xmlns="">
      <p:transition spd="slow" advTm="24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274666CC-9372-F945-A96C-BB0C88346F92}"/>
              </a:ext>
            </a:extLst>
          </p:cNvPr>
          <p:cNvSpPr>
            <a:spLocks noChangeArrowheads="1"/>
          </p:cNvSpPr>
          <p:nvPr/>
        </p:nvSpPr>
        <p:spPr bwMode="auto">
          <a:xfrm>
            <a:off x="609600" y="1447800"/>
            <a:ext cx="7839075" cy="281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111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Ưu điểm: có thể lấy sỏi sót sau mổ qua đường hầm Kehr.</a:t>
            </a:r>
          </a:p>
          <a:p>
            <a:pPr lvl="1" eaLnBrk="1" hangingPunct="1">
              <a:lnSpc>
                <a:spcPct val="150000"/>
              </a:lnSpc>
              <a:spcBef>
                <a:spcPct val="50000"/>
              </a:spcBef>
            </a:pPr>
            <a:r>
              <a:rPr lang="vi-VN" altLang="en-US" sz="2800" dirty="0">
                <a:latin typeface="Times New Roman" panose="02020603050405020304" pitchFamily="18" charset="0"/>
                <a:cs typeface="Times New Roman" panose="02020603050405020304" pitchFamily="18" charset="0"/>
              </a:rPr>
              <a:t>- Khuyết điểm: các biến chứng liên quan đến ống dẫn lưu Kehr (tuột ống, rò mật chân ống dẫn lưu Kehr,…)</a:t>
            </a:r>
            <a:endParaRPr lang="en-US" altLang="en-US"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2152AB1C-9FE7-D948-B9AB-A5E4954743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87"/>
    </mc:Choice>
    <mc:Fallback xmlns="">
      <p:transition spd="slow" advTm="1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69900" y="1143000"/>
            <a:ext cx="845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Qua ống túi mật, dùng ống soi 5 mm để lấy sỏi bằng rọ.</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Sau khi lấy hết sỏi, ống túi mật được cột lại hay đặt clip.</a:t>
            </a:r>
          </a:p>
        </p:txBody>
      </p:sp>
      <p:sp>
        <p:nvSpPr>
          <p:cNvPr id="29698" name="TextBox 5">
            <a:extLst>
              <a:ext uri="{FF2B5EF4-FFF2-40B4-BE49-F238E27FC236}">
                <a16:creationId xmlns:a16="http://schemas.microsoft.com/office/drawing/2014/main" id="{F378A86A-FF0D-F848-8E4E-59CBABF39CBA}"/>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3.1.3 Lấy sỏi OMC qua ống túi mật</a:t>
            </a:r>
          </a:p>
        </p:txBody>
      </p:sp>
      <p:pic>
        <p:nvPicPr>
          <p:cNvPr id="29699" name="Picture 4">
            <a:extLst>
              <a:ext uri="{FF2B5EF4-FFF2-40B4-BE49-F238E27FC236}">
                <a16:creationId xmlns:a16="http://schemas.microsoft.com/office/drawing/2014/main" id="{A99E9ED9-563F-9843-A69A-B7876E433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489" t="9698" r="29922" b="15906"/>
          <a:stretch>
            <a:fillRect/>
          </a:stretch>
        </p:blipFill>
        <p:spPr bwMode="auto">
          <a:xfrm rot="5400000">
            <a:off x="1781175" y="2452688"/>
            <a:ext cx="22288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IMG_0319">
            <a:extLst>
              <a:ext uri="{FF2B5EF4-FFF2-40B4-BE49-F238E27FC236}">
                <a16:creationId xmlns:a16="http://schemas.microsoft.com/office/drawing/2014/main" id="{BF58EBC4-9831-7044-9F80-38CBB9DF2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25" t="15120" r="-2013" b="11815"/>
          <a:stretch>
            <a:fillRect/>
          </a:stretch>
        </p:blipFill>
        <p:spPr bwMode="auto">
          <a:xfrm>
            <a:off x="5410200" y="3486150"/>
            <a:ext cx="3124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1">
            <a:extLst>
              <a:ext uri="{FF2B5EF4-FFF2-40B4-BE49-F238E27FC236}">
                <a16:creationId xmlns:a16="http://schemas.microsoft.com/office/drawing/2014/main" id="{255021D5-6C79-6D40-B793-47B96D7D12E4}"/>
              </a:ext>
            </a:extLst>
          </p:cNvPr>
          <p:cNvSpPr>
            <a:spLocks noChangeArrowheads="1"/>
          </p:cNvSpPr>
          <p:nvPr/>
        </p:nvSpPr>
        <p:spPr bwMode="auto">
          <a:xfrm>
            <a:off x="1392624" y="5808663"/>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dirty="0">
                <a:latin typeface="Times New Roman" panose="02020603050405020304" pitchFamily="18" charset="0"/>
                <a:cs typeface="Calibri" panose="020F0502020204030204" pitchFamily="34" charset="0"/>
              </a:rPr>
              <a:t>Lấy sỏi OMC qua ống túi mật</a:t>
            </a:r>
            <a:r>
              <a:rPr lang="en-US" altLang="en-US" dirty="0"/>
              <a:t> </a:t>
            </a:r>
          </a:p>
        </p:txBody>
      </p:sp>
      <p:sp>
        <p:nvSpPr>
          <p:cNvPr id="29702" name="Rectangle 2">
            <a:extLst>
              <a:ext uri="{FF2B5EF4-FFF2-40B4-BE49-F238E27FC236}">
                <a16:creationId xmlns:a16="http://schemas.microsoft.com/office/drawing/2014/main" id="{C76563D1-2F07-C442-B68C-D3BCF5CB5607}"/>
              </a:ext>
            </a:extLst>
          </p:cNvPr>
          <p:cNvSpPr>
            <a:spLocks noChangeArrowheads="1"/>
          </p:cNvSpPr>
          <p:nvPr/>
        </p:nvSpPr>
        <p:spPr bwMode="auto">
          <a:xfrm>
            <a:off x="5956300" y="5808663"/>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i="1">
                <a:latin typeface="Times New Roman" panose="02020603050405020304" pitchFamily="18" charset="0"/>
                <a:cs typeface="Calibri" panose="020F0502020204030204" pitchFamily="34" charset="0"/>
              </a:rPr>
              <a:t>Ống soi đường mật</a:t>
            </a:r>
            <a:r>
              <a:rPr lang="en-US" altLang="en-US"/>
              <a:t> </a:t>
            </a:r>
          </a:p>
        </p:txBody>
      </p:sp>
      <p:pic>
        <p:nvPicPr>
          <p:cNvPr id="2" name="Audio 1">
            <a:hlinkClick r:id="" action="ppaction://media"/>
            <a:extLst>
              <a:ext uri="{FF2B5EF4-FFF2-40B4-BE49-F238E27FC236}">
                <a16:creationId xmlns:a16="http://schemas.microsoft.com/office/drawing/2014/main" id="{99643363-6B36-364F-BCD8-0BA463AA5F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05"/>
    </mc:Choice>
    <mc:Fallback xmlns="">
      <p:transition spd="slow" advTm="19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DD6F49E-9CB0-7046-AFA8-42F3395956D6}"/>
              </a:ext>
            </a:extLst>
          </p:cNvPr>
          <p:cNvSpPr>
            <a:spLocks noChangeArrowheads="1"/>
          </p:cNvSpPr>
          <p:nvPr/>
        </p:nvSpPr>
        <p:spPr bwMode="auto">
          <a:xfrm>
            <a:off x="762000" y="1447800"/>
            <a:ext cx="7772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Hậu</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vi-VN" altLang="en-US" sz="2800" dirty="0">
                <a:latin typeface="Times New Roman" panose="02020603050405020304" pitchFamily="18" charset="0"/>
                <a:ea typeface="Calibri" panose="020F0502020204030204" pitchFamily="34" charset="0"/>
                <a:cs typeface="Times New Roman" panose="02020603050405020304" pitchFamily="18" charset="0"/>
              </a:rPr>
              <a:t> nhẹ nhàng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giống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cắt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túi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nội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soi.</a:t>
            </a:r>
          </a:p>
          <a:p>
            <a:pPr>
              <a:buFontTx/>
              <a:buChar char="-"/>
            </a:pPr>
            <a:endParaRPr lang="en-US" altLang="en-US" sz="2800" dirty="0">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kỹ</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khó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cụ</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nong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ống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túi</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hệ</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thống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soi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 name="Audio 1">
            <a:hlinkClick r:id="" action="ppaction://media"/>
            <a:extLst>
              <a:ext uri="{FF2B5EF4-FFF2-40B4-BE49-F238E27FC236}">
                <a16:creationId xmlns:a16="http://schemas.microsoft.com/office/drawing/2014/main" id="{25B9F2B0-1748-1B48-B817-0662F0260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26"/>
    </mc:Choice>
    <mc:Fallback xmlns="">
      <p:transition spd="slow" advTm="11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Box 5">
            <a:extLst>
              <a:ext uri="{FF2B5EF4-FFF2-40B4-BE49-F238E27FC236}">
                <a16:creationId xmlns:a16="http://schemas.microsoft.com/office/drawing/2014/main" id="{94FCFFBA-F82E-EE40-BCB3-766C409F29B3}"/>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3.1.4 Lấy sỏi qua da </a:t>
            </a:r>
          </a:p>
        </p:txBody>
      </p:sp>
      <p:sp>
        <p:nvSpPr>
          <p:cNvPr id="4" name="Text Box 6">
            <a:extLst>
              <a:ext uri="{FF2B5EF4-FFF2-40B4-BE49-F238E27FC236}">
                <a16:creationId xmlns:a16="http://schemas.microsoft.com/office/drawing/2014/main" id="{6D276A6B-0B2B-6F4C-B0BF-01D8DAD410BA}"/>
              </a:ext>
            </a:extLst>
          </p:cNvPr>
          <p:cNvSpPr txBox="1">
            <a:spLocks noChangeArrowheads="1"/>
          </p:cNvSpPr>
          <p:nvPr/>
        </p:nvSpPr>
        <p:spPr bwMode="auto">
          <a:xfrm>
            <a:off x="762000" y="1219200"/>
            <a:ext cx="7696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Nguyên tắc: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Đặt dẫn lưu đường mật xuyên gan qua da (PTBD) với ống 6-8Fr dưới hướng dẫn siêu âm.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Nong đường hầm xuyên gan qua da lên đến 18Fr.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Sau đó dùng ống soi đường mật lấy sỏi qua đường hầm này. </a:t>
            </a:r>
          </a:p>
        </p:txBody>
      </p:sp>
      <p:pic>
        <p:nvPicPr>
          <p:cNvPr id="2" name="Audio 1">
            <a:hlinkClick r:id="" action="ppaction://media"/>
            <a:extLst>
              <a:ext uri="{FF2B5EF4-FFF2-40B4-BE49-F238E27FC236}">
                <a16:creationId xmlns:a16="http://schemas.microsoft.com/office/drawing/2014/main" id="{2AD2913B-5085-3445-9289-01F13E5FAB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49"/>
    </mc:Choice>
    <mc:Fallback xmlns="">
      <p:transition spd="slow" advTm="1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D764F257-16A1-274C-BA6B-347C9E773599}"/>
              </a:ext>
            </a:extLst>
          </p:cNvPr>
          <p:cNvSpPr>
            <a:spLocks noChangeArrowheads="1"/>
          </p:cNvSpPr>
          <p:nvPr/>
        </p:nvSpPr>
        <p:spPr bwMode="auto">
          <a:xfrm>
            <a:off x="304800" y="4891088"/>
            <a:ext cx="4572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Dẫn lưu đường mật xuyên gan qua da (PTBD)</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Ống dẫn lưu đường mật (mũi tên đen)</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Sỏi ống gan phải (mũi tên trắng)</a:t>
            </a:r>
            <a:r>
              <a:rPr lang="en-US" altLang="en-US"/>
              <a:t> </a:t>
            </a:r>
          </a:p>
        </p:txBody>
      </p:sp>
      <p:pic>
        <p:nvPicPr>
          <p:cNvPr id="32771" name="Picture 8">
            <a:extLst>
              <a:ext uri="{FF2B5EF4-FFF2-40B4-BE49-F238E27FC236}">
                <a16:creationId xmlns:a16="http://schemas.microsoft.com/office/drawing/2014/main" id="{BFC33C5D-6336-E442-A848-771984D3E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 y="1511300"/>
            <a:ext cx="3429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a:extLst>
              <a:ext uri="{FF2B5EF4-FFF2-40B4-BE49-F238E27FC236}">
                <a16:creationId xmlns:a16="http://schemas.microsoft.com/office/drawing/2014/main" id="{5306B837-DFF8-1D40-8D0A-09C17C8975DF}"/>
              </a:ext>
            </a:extLst>
          </p:cNvPr>
          <p:cNvSpPr>
            <a:spLocks noChangeArrowheads="1"/>
          </p:cNvSpPr>
          <p:nvPr/>
        </p:nvSpPr>
        <p:spPr bwMode="auto">
          <a:xfrm>
            <a:off x="4648200" y="49053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đường mật trong gan </a:t>
            </a:r>
          </a:p>
          <a:p>
            <a:pPr algn="ctr"/>
            <a:r>
              <a:rPr lang="vi-VN" altLang="en-US" i="1">
                <a:latin typeface="Times New Roman" panose="02020603050405020304" pitchFamily="18" charset="0"/>
                <a:cs typeface="Calibri" panose="020F0502020204030204" pitchFamily="34" charset="0"/>
              </a:rPr>
              <a:t>quan sát với máy soi đường mật</a:t>
            </a:r>
            <a:r>
              <a:rPr lang="en-US" altLang="en-US"/>
              <a:t> </a:t>
            </a:r>
          </a:p>
        </p:txBody>
      </p:sp>
      <p:pic>
        <p:nvPicPr>
          <p:cNvPr id="32773" name="Picture 9">
            <a:extLst>
              <a:ext uri="{FF2B5EF4-FFF2-40B4-BE49-F238E27FC236}">
                <a16:creationId xmlns:a16="http://schemas.microsoft.com/office/drawing/2014/main" id="{D6DA03DD-28E5-2940-94CD-68315ACF5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063" t="47980" r="44772" b="30360"/>
          <a:stretch>
            <a:fillRect/>
          </a:stretch>
        </p:blipFill>
        <p:spPr bwMode="auto">
          <a:xfrm>
            <a:off x="4876800" y="1549400"/>
            <a:ext cx="4191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889B2F85-7ED5-DD43-8210-B4CA407D8D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85"/>
    </mc:Choice>
    <mc:Fallback xmlns="">
      <p:transition spd="slow" advTm="17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a:extLst>
              <a:ext uri="{FF2B5EF4-FFF2-40B4-BE49-F238E27FC236}">
                <a16:creationId xmlns:a16="http://schemas.microsoft.com/office/drawing/2014/main" id="{EC3DBF17-D91D-814D-95ED-49DC0482634F}"/>
              </a:ext>
            </a:extLst>
          </p:cNvPr>
          <p:cNvSpPr txBox="1">
            <a:spLocks noChangeArrowheads="1"/>
          </p:cNvSpPr>
          <p:nvPr/>
        </p:nvSpPr>
        <p:spPr bwMode="auto">
          <a:xfrm>
            <a:off x="381000" y="1219200"/>
            <a:ext cx="80772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Ưu điểm: là phương pháp ít xâm hại.</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Khuyết điểm: kỹ thuật thực hiện khó đòi hỏi người thực hiện phải quen với thủ thuật PTBD. Ống dẫn lưu dễ bị tuột trong quá trình giữ đường hầm.</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Biến chứng: chảy máu, rò mật, viêm phúc mạc mật.</a:t>
            </a:r>
          </a:p>
          <a:p>
            <a:pPr algn="just" eaLnBrk="1" hangingPunct="1">
              <a:spcBef>
                <a:spcPct val="50000"/>
              </a:spcBef>
              <a:buClrTx/>
              <a:buSzTx/>
              <a:buFontTx/>
              <a:buChar char="-"/>
            </a:pPr>
            <a:endParaRPr lang="vi-VN" altLang="en-US"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88BA4103-2575-EA4F-BA59-DD6EA5DD73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127"/>
    </mc:Choice>
    <mc:Fallback xmlns="">
      <p:transition spd="slow" advTm="16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5">
            <a:extLst>
              <a:ext uri="{FF2B5EF4-FFF2-40B4-BE49-F238E27FC236}">
                <a16:creationId xmlns:a16="http://schemas.microsoft.com/office/drawing/2014/main" id="{ABAF9642-476B-7541-A471-6EDFCA1735F6}"/>
              </a:ext>
            </a:extLst>
          </p:cNvPr>
          <p:cNvSpPr txBox="1">
            <a:spLocks noChangeArrowheads="1"/>
          </p:cNvSpPr>
          <p:nvPr/>
        </p:nvSpPr>
        <p:spPr bwMode="auto">
          <a:xfrm>
            <a:off x="381000" y="381000"/>
            <a:ext cx="853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3.1.5 Cắt gan </a:t>
            </a:r>
          </a:p>
        </p:txBody>
      </p:sp>
      <p:sp>
        <p:nvSpPr>
          <p:cNvPr id="34818" name="Text Box 6">
            <a:extLst>
              <a:ext uri="{FF2B5EF4-FFF2-40B4-BE49-F238E27FC236}">
                <a16:creationId xmlns:a16="http://schemas.microsoft.com/office/drawing/2014/main" id="{4B5206DE-9CE6-E643-992E-615340643301}"/>
              </a:ext>
            </a:extLst>
          </p:cNvPr>
          <p:cNvSpPr txBox="1">
            <a:spLocks noChangeArrowheads="1"/>
          </p:cNvSpPr>
          <p:nvPr/>
        </p:nvSpPr>
        <p:spPr bwMode="auto">
          <a:xfrm>
            <a:off x="762000" y="1219200"/>
            <a:ext cx="76962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Chỉ định: </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Sỏi gây xơ, teo một vùng gan khu trú.</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Sỏi quá nhiều thành hốc kèm hẹp các ống gan tương ứng.</a:t>
            </a:r>
          </a:p>
          <a:p>
            <a:pPr algn="just" eaLnBrk="1" hangingPunct="1">
              <a:spcBef>
                <a:spcPct val="50000"/>
              </a:spcBef>
              <a:buClrTx/>
              <a:buSzTx/>
              <a:buFontTx/>
              <a:buNone/>
            </a:pPr>
            <a:r>
              <a:rPr lang="vi-VN" altLang="en-US" sz="2800" dirty="0">
                <a:latin typeface="Times New Roman" panose="02020603050405020304" pitchFamily="18" charset="0"/>
                <a:cs typeface="Times New Roman" panose="02020603050405020304" pitchFamily="18" charset="0"/>
              </a:rPr>
              <a:t>- Ung thư đường mật.</a:t>
            </a:r>
          </a:p>
        </p:txBody>
      </p:sp>
      <p:pic>
        <p:nvPicPr>
          <p:cNvPr id="3" name="Audio 2">
            <a:hlinkClick r:id="" action="ppaction://media"/>
            <a:extLst>
              <a:ext uri="{FF2B5EF4-FFF2-40B4-BE49-F238E27FC236}">
                <a16:creationId xmlns:a16="http://schemas.microsoft.com/office/drawing/2014/main" id="{3B69B0F5-2ADB-3B4D-B848-ECBC0E4A64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48"/>
    </mc:Choice>
    <mc:Fallback xmlns="">
      <p:transition spd="slow" advTm="1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9A52E5F8-318A-4647-A25D-ED84243E100D}"/>
              </a:ext>
            </a:extLst>
          </p:cNvPr>
          <p:cNvSpPr>
            <a:spLocks noChangeArrowheads="1"/>
          </p:cNvSpPr>
          <p:nvPr/>
        </p:nvSpPr>
        <p:spPr bwMode="auto">
          <a:xfrm>
            <a:off x="2797175" y="5791200"/>
            <a:ext cx="370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i="1">
                <a:latin typeface="Times New Roman" panose="02020603050405020304" pitchFamily="18" charset="0"/>
                <a:cs typeface="Calibri" panose="020F0502020204030204" pitchFamily="34" charset="0"/>
              </a:rPr>
              <a:t>Cắt thuỳ trái gan do sỏi</a:t>
            </a:r>
            <a:r>
              <a:rPr lang="en-US" altLang="en-US" sz="2800"/>
              <a:t> </a:t>
            </a:r>
          </a:p>
        </p:txBody>
      </p:sp>
      <p:pic>
        <p:nvPicPr>
          <p:cNvPr id="35843" name="Picture 4">
            <a:extLst>
              <a:ext uri="{FF2B5EF4-FFF2-40B4-BE49-F238E27FC236}">
                <a16:creationId xmlns:a16="http://schemas.microsoft.com/office/drawing/2014/main" id="{207E957B-D8DB-6245-90DA-164F01A344C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b="16624"/>
          <a:stretch>
            <a:fillRect/>
          </a:stretch>
        </p:blipFill>
        <p:spPr bwMode="auto">
          <a:xfrm>
            <a:off x="2667000" y="14478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AD93E19E-41AD-7148-804C-B0BC084E11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54"/>
    </mc:Choice>
    <mc:Fallback xmlns="">
      <p:transition spd="slow" advTm="10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SINH HOÁ</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548099"/>
          </a:xfrm>
          <a:prstGeom prst="rect">
            <a:avLst/>
          </a:prstGeom>
        </p:spPr>
        <p:txBody>
          <a:bodyPr wrap="square">
            <a:spAutoFit/>
          </a:bodyPr>
          <a:lstStyle/>
          <a:p>
            <a:pPr algn="just">
              <a:lnSpc>
                <a:spcPct val="115000"/>
              </a:lnSpc>
              <a:spcAft>
                <a:spcPts val="1440"/>
              </a:spcAft>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3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7" name="Picture 6">
            <a:extLst>
              <a:ext uri="{FF2B5EF4-FFF2-40B4-BE49-F238E27FC236}">
                <a16:creationId xmlns:a16="http://schemas.microsoft.com/office/drawing/2014/main" id="{9626E8C4-70CB-9142-A0D8-F1BBB72AF688}"/>
              </a:ext>
            </a:extLst>
          </p:cNvPr>
          <p:cNvPicPr/>
          <p:nvPr/>
        </p:nvPicPr>
        <p:blipFill>
          <a:blip r:embed="rId4">
            <a:extLst>
              <a:ext uri="{28A0092B-C50C-407E-A947-70E740481C1C}">
                <a14:useLocalDpi xmlns:a14="http://schemas.microsoft.com/office/drawing/2010/main" val="0"/>
              </a:ext>
            </a:extLst>
          </a:blip>
          <a:stretch>
            <a:fillRect/>
          </a:stretch>
        </p:blipFill>
        <p:spPr>
          <a:xfrm>
            <a:off x="457200" y="2438400"/>
            <a:ext cx="2438400" cy="2057400"/>
          </a:xfrm>
          <a:prstGeom prst="rect">
            <a:avLst/>
          </a:prstGeom>
        </p:spPr>
      </p:pic>
      <p:pic>
        <p:nvPicPr>
          <p:cNvPr id="8" name="Picture 7">
            <a:extLst>
              <a:ext uri="{FF2B5EF4-FFF2-40B4-BE49-F238E27FC236}">
                <a16:creationId xmlns:a16="http://schemas.microsoft.com/office/drawing/2014/main" id="{E555EE61-135D-6240-AD75-7C9F3A5B7462}"/>
              </a:ext>
            </a:extLst>
          </p:cNvPr>
          <p:cNvPicPr/>
          <p:nvPr/>
        </p:nvPicPr>
        <p:blipFill>
          <a:blip r:embed="rId5">
            <a:extLst>
              <a:ext uri="{28A0092B-C50C-407E-A947-70E740481C1C}">
                <a14:useLocalDpi xmlns:a14="http://schemas.microsoft.com/office/drawing/2010/main" val="0"/>
              </a:ext>
            </a:extLst>
          </a:blip>
          <a:stretch>
            <a:fillRect/>
          </a:stretch>
        </p:blipFill>
        <p:spPr>
          <a:xfrm>
            <a:off x="3352800" y="2475341"/>
            <a:ext cx="2514600" cy="2020459"/>
          </a:xfrm>
          <a:prstGeom prst="rect">
            <a:avLst/>
          </a:prstGeom>
        </p:spPr>
      </p:pic>
      <p:pic>
        <p:nvPicPr>
          <p:cNvPr id="9" name="Picture 8">
            <a:extLst>
              <a:ext uri="{FF2B5EF4-FFF2-40B4-BE49-F238E27FC236}">
                <a16:creationId xmlns:a16="http://schemas.microsoft.com/office/drawing/2014/main" id="{B343D66F-0223-4B4E-855C-AD031FD77354}"/>
              </a:ext>
            </a:extLst>
          </p:cNvPr>
          <p:cNvPicPr/>
          <p:nvPr/>
        </p:nvPicPr>
        <p:blipFill rotWithShape="1">
          <a:blip r:embed="rId6">
            <a:extLst>
              <a:ext uri="{28A0092B-C50C-407E-A947-70E740481C1C}">
                <a14:useLocalDpi xmlns:a14="http://schemas.microsoft.com/office/drawing/2010/main" val="0"/>
              </a:ext>
            </a:extLst>
          </a:blip>
          <a:srcRect l="10895" t="27196" r="22927" b="17735"/>
          <a:stretch/>
        </p:blipFill>
        <p:spPr bwMode="auto">
          <a:xfrm>
            <a:off x="6324600" y="2488788"/>
            <a:ext cx="2438400" cy="2007012"/>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F98E0B8D-310B-BA49-9CDA-3C3BF09EC5C6}"/>
              </a:ext>
            </a:extLst>
          </p:cNvPr>
          <p:cNvSpPr/>
          <p:nvPr/>
        </p:nvSpPr>
        <p:spPr>
          <a:xfrm>
            <a:off x="609397" y="4643681"/>
            <a:ext cx="2286203"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đen</a:t>
            </a:r>
            <a:r>
              <a:rPr lang="en-US" sz="2800" dirty="0"/>
              <a:t> </a:t>
            </a:r>
            <a:endParaRPr sz="2800" dirty="0"/>
          </a:p>
        </p:txBody>
      </p:sp>
      <p:sp>
        <p:nvSpPr>
          <p:cNvPr id="4" name="Rectangle 3">
            <a:extLst>
              <a:ext uri="{FF2B5EF4-FFF2-40B4-BE49-F238E27FC236}">
                <a16:creationId xmlns:a16="http://schemas.microsoft.com/office/drawing/2014/main" id="{FE621A48-F6A9-784A-9793-5AF98C4EDD4B}"/>
              </a:ext>
            </a:extLst>
          </p:cNvPr>
          <p:cNvSpPr/>
          <p:nvPr/>
        </p:nvSpPr>
        <p:spPr>
          <a:xfrm>
            <a:off x="3456579" y="4613217"/>
            <a:ext cx="2307042"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a:t>
            </a:r>
            <a:r>
              <a:rPr lang="en-US" sz="2800" i="1" dirty="0" err="1">
                <a:latin typeface="Times New Roman" panose="02020603050405020304" pitchFamily="18" charset="0"/>
                <a:ea typeface="Calibri" panose="020F0502020204030204" pitchFamily="34" charset="0"/>
              </a:rPr>
              <a:t>sắc</a:t>
            </a:r>
            <a:r>
              <a:rPr lang="vi-VN" sz="2800" i="1" dirty="0">
                <a:latin typeface="Times New Roman" panose="02020603050405020304" pitchFamily="18" charset="0"/>
                <a:ea typeface="Calibri" panose="020F0502020204030204" pitchFamily="34" charset="0"/>
              </a:rPr>
              <a:t> tố nâu</a:t>
            </a:r>
            <a:r>
              <a:rPr lang="en-US" sz="2800" dirty="0"/>
              <a:t> </a:t>
            </a:r>
            <a:endParaRPr sz="2800" dirty="0"/>
          </a:p>
        </p:txBody>
      </p:sp>
      <p:sp>
        <p:nvSpPr>
          <p:cNvPr id="10" name="Rectangle 9">
            <a:extLst>
              <a:ext uri="{FF2B5EF4-FFF2-40B4-BE49-F238E27FC236}">
                <a16:creationId xmlns:a16="http://schemas.microsoft.com/office/drawing/2014/main" id="{8BAF79E0-6446-684A-8AD5-925104FDB25E}"/>
              </a:ext>
            </a:extLst>
          </p:cNvPr>
          <p:cNvSpPr/>
          <p:nvPr/>
        </p:nvSpPr>
        <p:spPr>
          <a:xfrm>
            <a:off x="6338437" y="4613217"/>
            <a:ext cx="2410725" cy="523220"/>
          </a:xfrm>
          <a:prstGeom prst="rect">
            <a:avLst/>
          </a:prstGeom>
        </p:spPr>
        <p:txBody>
          <a:bodyPr wrap="none">
            <a:spAutoFit/>
          </a:bodyPr>
          <a:lstStyle/>
          <a:p>
            <a:r>
              <a:rPr lang="en-US" sz="2800" i="1" dirty="0" err="1">
                <a:latin typeface="Times New Roman" panose="02020603050405020304" pitchFamily="18" charset="0"/>
                <a:ea typeface="Calibri" panose="020F0502020204030204" pitchFamily="34" charset="0"/>
              </a:rPr>
              <a:t>Sỏi</a:t>
            </a:r>
            <a:r>
              <a:rPr lang="en-US" sz="2800" i="1" dirty="0">
                <a:latin typeface="Times New Roman" panose="02020603050405020304" pitchFamily="18" charset="0"/>
                <a:ea typeface="Calibri" panose="020F0502020204030204" pitchFamily="34" charset="0"/>
              </a:rPr>
              <a:t> cholesterol</a:t>
            </a:r>
            <a:r>
              <a:rPr lang="en-US" sz="2800" dirty="0"/>
              <a:t> </a:t>
            </a:r>
            <a:endParaRPr sz="2800" dirty="0"/>
          </a:p>
        </p:txBody>
      </p:sp>
      <p:pic>
        <p:nvPicPr>
          <p:cNvPr id="5" name="Audio 4">
            <a:hlinkClick r:id="" action="ppaction://media"/>
            <a:extLst>
              <a:ext uri="{FF2B5EF4-FFF2-40B4-BE49-F238E27FC236}">
                <a16:creationId xmlns:a16="http://schemas.microsoft.com/office/drawing/2014/main" id="{A50E25BD-0AF4-894F-8A99-5B9D10B5B8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99282705"/>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15695A-949C-4B42-ADE5-078240D48B46}"/>
              </a:ext>
            </a:extLst>
          </p:cNvPr>
          <p:cNvSpPr/>
          <p:nvPr/>
        </p:nvSpPr>
        <p:spPr>
          <a:xfrm>
            <a:off x="685800" y="1447800"/>
            <a:ext cx="7620000" cy="3848100"/>
          </a:xfrm>
          <a:prstGeom prst="rect">
            <a:avLst/>
          </a:prstGeom>
        </p:spPr>
        <p:txBody>
          <a:bodyPr>
            <a:spAutoFit/>
          </a:bodyPr>
          <a:lstStyle/>
          <a:p>
            <a:pPr marL="457200" indent="-457200" algn="just">
              <a:lnSpc>
                <a:spcPct val="115000"/>
              </a:lnSpc>
              <a:spcAft>
                <a:spcPts val="1440"/>
              </a:spcAf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Ưu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vi-VN" sz="2800" dirty="0">
                <a:latin typeface="Times New Roman" panose="02020603050405020304" pitchFamily="18" charset="0"/>
                <a:ea typeface="Calibri" panose="020F0502020204030204" pitchFamily="34" charset="0"/>
                <a:cs typeface="Times New Roman" panose="02020603050405020304" pitchFamily="18" charset="0"/>
              </a:rPr>
              <a:t>tỷ lệ tái phát thấp, giải quyết triệt để các tổn thương đi kèm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Khuyết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đòi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hỏi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nghiệm</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lgn="just">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chảy</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rò</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pPr algn="just">
              <a:defRPr/>
            </a:pPr>
            <a:endParaRPr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F98C462B-2B24-9446-A674-6DF4368D58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020"/>
    </mc:Choice>
    <mc:Fallback xmlns="">
      <p:transition spd="slow" advTm="13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6">
            <a:extLst>
              <a:ext uri="{FF2B5EF4-FFF2-40B4-BE49-F238E27FC236}">
                <a16:creationId xmlns:a16="http://schemas.microsoft.com/office/drawing/2014/main" id="{B1F15A4C-3A54-F94F-802E-D4123FB892A5}"/>
              </a:ext>
            </a:extLst>
          </p:cNvPr>
          <p:cNvSpPr txBox="1">
            <a:spLocks noChangeArrowheads="1"/>
          </p:cNvSpPr>
          <p:nvPr/>
        </p:nvSpPr>
        <p:spPr bwMode="auto">
          <a:xfrm>
            <a:off x="609600" y="1676400"/>
            <a:ext cx="7834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Lựa chọn phương pháp điều trị lấy sỏi tượng tự sỏi lần đầu. </a:t>
            </a:r>
          </a:p>
          <a:p>
            <a:pPr algn="just" eaLnBrk="1" hangingPunct="1">
              <a:spcBef>
                <a:spcPct val="50000"/>
              </a:spcBef>
              <a:buClrTx/>
              <a:buSzTx/>
              <a:buFontTx/>
              <a:buChar char="-"/>
            </a:pPr>
            <a:r>
              <a:rPr lang="vi-VN" altLang="en-US" sz="2800" dirty="0">
                <a:latin typeface="Times New Roman" panose="02020603050405020304" pitchFamily="18" charset="0"/>
                <a:cs typeface="Times New Roman" panose="02020603050405020304" pitchFamily="18" charset="0"/>
              </a:rPr>
              <a:t>Có thể thực hiện thêm các phương pháp phòng chống sỏi tái phát.</a:t>
            </a:r>
          </a:p>
        </p:txBody>
      </p:sp>
      <p:sp>
        <p:nvSpPr>
          <p:cNvPr id="37890" name="TextBox 5">
            <a:extLst>
              <a:ext uri="{FF2B5EF4-FFF2-40B4-BE49-F238E27FC236}">
                <a16:creationId xmlns:a16="http://schemas.microsoft.com/office/drawing/2014/main" id="{46C56820-DCDF-A445-8D32-44DBFBF1D4D0}"/>
              </a:ext>
            </a:extLst>
          </p:cNvPr>
          <p:cNvSpPr txBox="1">
            <a:spLocks noChangeArrowheads="1"/>
          </p:cNvSpPr>
          <p:nvPr/>
        </p:nvSpPr>
        <p:spPr bwMode="auto">
          <a:xfrm>
            <a:off x="395288" y="609600"/>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3.2/ SỎI TÁI PHÁT</a:t>
            </a:r>
          </a:p>
        </p:txBody>
      </p:sp>
      <p:pic>
        <p:nvPicPr>
          <p:cNvPr id="2" name="Audio 1">
            <a:hlinkClick r:id="" action="ppaction://media"/>
            <a:extLst>
              <a:ext uri="{FF2B5EF4-FFF2-40B4-BE49-F238E27FC236}">
                <a16:creationId xmlns:a16="http://schemas.microsoft.com/office/drawing/2014/main" id="{C3E824E0-EC3E-1F4E-97B1-440C2BEFE8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38"/>
    </mc:Choice>
    <mc:Fallback xmlns="">
      <p:transition spd="slow" advTm="9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609600" y="1133475"/>
            <a:ext cx="7834313"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eaLnBrk="1" hangingPunct="1">
              <a:spcBef>
                <a:spcPct val="50000"/>
              </a:spcBef>
              <a:defRPr/>
            </a:pPr>
            <a:r>
              <a:rPr lang="vi-VN" sz="2800" dirty="0">
                <a:solidFill>
                  <a:schemeClr val="tx1"/>
                </a:solidFill>
                <a:latin typeface="Times New Roman" pitchFamily="18" charset="0"/>
                <a:cs typeface="Times New Roman" pitchFamily="18" charset="0"/>
              </a:rPr>
              <a:t>Phương pháp phòng chống tái phát: 2 nhóm</a:t>
            </a:r>
          </a:p>
          <a:p>
            <a:pPr marL="457200" indent="-4572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Giảm khả năng tái phát:</a:t>
            </a:r>
          </a:p>
          <a:p>
            <a:pPr marL="914400"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Hẹp đường mật trong gan: nong và đặt stent qua chỗ hẹp đường mật, cắt một phần gan, ghép gan.</a:t>
            </a:r>
          </a:p>
          <a:p>
            <a:pPr marL="914400"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Hẹp đường mật ngoài gan: nối mật-ruột.</a:t>
            </a:r>
          </a:p>
          <a:p>
            <a:pPr marL="457200" indent="-4572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Tạo ra một con đường can thiệp để lấy sỏi khi tái phát:</a:t>
            </a:r>
          </a:p>
          <a:p>
            <a:pPr marL="914400"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Làm mật - da bằng túi mật.</a:t>
            </a:r>
          </a:p>
          <a:p>
            <a:pPr marL="914400"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Làm mật - ruột - da bằng quai hỗng tràng.</a:t>
            </a:r>
          </a:p>
          <a:p>
            <a:pPr marL="914400"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Làm mật - ruột - da bằng quai ruột biệt lập.</a:t>
            </a:r>
          </a:p>
        </p:txBody>
      </p:sp>
      <p:pic>
        <p:nvPicPr>
          <p:cNvPr id="3" name="Audio 2">
            <a:hlinkClick r:id="" action="ppaction://media"/>
            <a:extLst>
              <a:ext uri="{FF2B5EF4-FFF2-40B4-BE49-F238E27FC236}">
                <a16:creationId xmlns:a16="http://schemas.microsoft.com/office/drawing/2014/main" id="{333538EB-B625-A848-B7E2-063B6E90B4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33"/>
    </mc:Choice>
    <mc:Fallback xmlns="">
      <p:transition spd="slow" advTm="35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977B7604-CA4C-2E42-84B2-56AA1E74C932}"/>
              </a:ext>
            </a:extLst>
          </p:cNvPr>
          <p:cNvSpPr>
            <a:spLocks noChangeArrowheads="1"/>
          </p:cNvSpPr>
          <p:nvPr/>
        </p:nvSpPr>
        <p:spPr bwMode="auto">
          <a:xfrm>
            <a:off x="742950" y="42672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túi mật</a:t>
            </a:r>
            <a:endParaRPr lang="en-US" altLang="en-US" sz="2000">
              <a:latin typeface="Times New Roman" panose="02020603050405020304" pitchFamily="18" charset="0"/>
              <a:cs typeface="Calibri" panose="020F0502020204030204" pitchFamily="34" charset="0"/>
            </a:endParaRPr>
          </a:p>
        </p:txBody>
      </p:sp>
      <p:pic>
        <p:nvPicPr>
          <p:cNvPr id="39938" name="Picture 4">
            <a:extLst>
              <a:ext uri="{FF2B5EF4-FFF2-40B4-BE49-F238E27FC236}">
                <a16:creationId xmlns:a16="http://schemas.microsoft.com/office/drawing/2014/main" id="{F1939FFF-BDDB-0D4C-972D-52F82D6C8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41538"/>
            <a:ext cx="2400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a:extLst>
              <a:ext uri="{FF2B5EF4-FFF2-40B4-BE49-F238E27FC236}">
                <a16:creationId xmlns:a16="http://schemas.microsoft.com/office/drawing/2014/main" id="{3A5379AC-3D87-8D47-8AFB-BF93A421630A}"/>
              </a:ext>
            </a:extLst>
          </p:cNvPr>
          <p:cNvSpPr>
            <a:spLocks noChangeArrowheads="1"/>
          </p:cNvSpPr>
          <p:nvPr/>
        </p:nvSpPr>
        <p:spPr bwMode="auto">
          <a:xfrm>
            <a:off x="23622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hỗng tràng</a:t>
            </a:r>
            <a:endParaRPr lang="en-US" altLang="en-US" sz="2000">
              <a:latin typeface="Times New Roman" panose="02020603050405020304" pitchFamily="18" charset="0"/>
              <a:cs typeface="Calibri" panose="020F0502020204030204" pitchFamily="34" charset="0"/>
            </a:endParaRPr>
          </a:p>
        </p:txBody>
      </p:sp>
      <p:pic>
        <p:nvPicPr>
          <p:cNvPr id="39940" name="Picture 6">
            <a:extLst>
              <a:ext uri="{FF2B5EF4-FFF2-40B4-BE49-F238E27FC236}">
                <a16:creationId xmlns:a16="http://schemas.microsoft.com/office/drawing/2014/main" id="{DD63B405-4544-A640-BAB9-05E8958DC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0" y="2154238"/>
            <a:ext cx="17526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a:extLst>
              <a:ext uri="{FF2B5EF4-FFF2-40B4-BE49-F238E27FC236}">
                <a16:creationId xmlns:a16="http://schemas.microsoft.com/office/drawing/2014/main" id="{2F71CC2D-86B4-764E-BB87-84350F26BB04}"/>
              </a:ext>
            </a:extLst>
          </p:cNvPr>
          <p:cNvSpPr>
            <a:spLocks noChangeArrowheads="1"/>
          </p:cNvSpPr>
          <p:nvPr/>
        </p:nvSpPr>
        <p:spPr bwMode="auto">
          <a:xfrm>
            <a:off x="5181600" y="42672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Làm mật - ruột - da </a:t>
            </a:r>
            <a:endParaRPr lang="en-US" altLang="en-US" sz="2000">
              <a:latin typeface="Times New Roman" panose="02020603050405020304" pitchFamily="18" charset="0"/>
              <a:cs typeface="Calibri" panose="020F0502020204030204" pitchFamily="34" charset="0"/>
            </a:endParaRPr>
          </a:p>
          <a:p>
            <a:pPr algn="ctr"/>
            <a:r>
              <a:rPr lang="vi-VN" altLang="en-US" i="1">
                <a:latin typeface="Times New Roman" panose="02020603050405020304" pitchFamily="18" charset="0"/>
                <a:cs typeface="Calibri" panose="020F0502020204030204" pitchFamily="34" charset="0"/>
              </a:rPr>
              <a:t>bằng quai ruột biệt lập</a:t>
            </a:r>
            <a:endParaRPr lang="en-US" altLang="en-US" sz="2000">
              <a:latin typeface="Times New Roman" panose="02020603050405020304" pitchFamily="18" charset="0"/>
              <a:cs typeface="Calibri" panose="020F0502020204030204" pitchFamily="34" charset="0"/>
            </a:endParaRPr>
          </a:p>
        </p:txBody>
      </p:sp>
      <p:pic>
        <p:nvPicPr>
          <p:cNvPr id="39942" name="Picture 8">
            <a:extLst>
              <a:ext uri="{FF2B5EF4-FFF2-40B4-BE49-F238E27FC236}">
                <a16:creationId xmlns:a16="http://schemas.microsoft.com/office/drawing/2014/main" id="{4805A95E-E0CB-AC45-A39F-B6EAED454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1538" y="2154238"/>
            <a:ext cx="2811462"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24B98E6B-E1C3-7B4C-8E3F-2047E01511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92"/>
    </mc:Choice>
    <mc:Fallback xmlns="">
      <p:transition spd="slow" advTm="12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6">
            <a:extLst>
              <a:ext uri="{FF2B5EF4-FFF2-40B4-BE49-F238E27FC236}">
                <a16:creationId xmlns:a16="http://schemas.microsoft.com/office/drawing/2014/main" id="{28346F43-41B3-0E45-9C32-A5EDC9A45C4E}"/>
              </a:ext>
            </a:extLst>
          </p:cNvPr>
          <p:cNvSpPr txBox="1">
            <a:spLocks noChangeArrowheads="1"/>
          </p:cNvSpPr>
          <p:nvPr/>
        </p:nvSpPr>
        <p:spPr bwMode="auto">
          <a:xfrm>
            <a:off x="577850" y="1720850"/>
            <a:ext cx="783431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Dùng ống soi đường mật lấy sỏi qua đường hầm Kehr.</a:t>
            </a:r>
          </a:p>
          <a:p>
            <a:pPr algn="just" eaLnBrk="1" hangingPunct="1">
              <a:spcBef>
                <a:spcPct val="50000"/>
              </a:spcBef>
              <a:buClrTx/>
              <a:buSzTx/>
              <a:buFontTx/>
              <a:buChar char="-"/>
            </a:pPr>
            <a:r>
              <a:rPr lang="vi-VN" altLang="en-US" sz="2400" dirty="0">
                <a:latin typeface="Times New Roman" panose="02020603050405020304" pitchFamily="18" charset="0"/>
                <a:cs typeface="Times New Roman" panose="02020603050405020304" pitchFamily="18" charset="0"/>
              </a:rPr>
              <a:t>Rút ống dẫn lưu khi: nội soi đường mật lấy hết sỏi, X quang đường mật và siêu âm bụng sạch sỏi. </a:t>
            </a:r>
          </a:p>
        </p:txBody>
      </p:sp>
      <p:sp>
        <p:nvSpPr>
          <p:cNvPr id="40962" name="TextBox 5">
            <a:extLst>
              <a:ext uri="{FF2B5EF4-FFF2-40B4-BE49-F238E27FC236}">
                <a16:creationId xmlns:a16="http://schemas.microsoft.com/office/drawing/2014/main" id="{69C707D6-89A4-034E-A99A-4E89918E435D}"/>
              </a:ext>
            </a:extLst>
          </p:cNvPr>
          <p:cNvSpPr txBox="1">
            <a:spLocks noChangeArrowheads="1"/>
          </p:cNvSpPr>
          <p:nvPr/>
        </p:nvSpPr>
        <p:spPr bwMode="auto">
          <a:xfrm>
            <a:off x="381000" y="392113"/>
            <a:ext cx="6996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3.3/ ĐIỀU TRỊ SÓT SỎI SAU MỔ</a:t>
            </a:r>
          </a:p>
        </p:txBody>
      </p:sp>
      <p:sp>
        <p:nvSpPr>
          <p:cNvPr id="40963" name="TextBox 4">
            <a:extLst>
              <a:ext uri="{FF2B5EF4-FFF2-40B4-BE49-F238E27FC236}">
                <a16:creationId xmlns:a16="http://schemas.microsoft.com/office/drawing/2014/main" id="{A5C2F7DE-09A5-A24F-9A81-F9DB81EC33C4}"/>
              </a:ext>
            </a:extLst>
          </p:cNvPr>
          <p:cNvSpPr txBox="1">
            <a:spLocks noChangeArrowheads="1"/>
          </p:cNvSpPr>
          <p:nvPr/>
        </p:nvSpPr>
        <p:spPr bwMode="auto">
          <a:xfrm>
            <a:off x="838200" y="1039813"/>
            <a:ext cx="4648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3.3.1 Còn ống dẫn lưu Kehr </a:t>
            </a:r>
          </a:p>
        </p:txBody>
      </p:sp>
      <p:sp>
        <p:nvSpPr>
          <p:cNvPr id="40964" name="Rectangle 1">
            <a:extLst>
              <a:ext uri="{FF2B5EF4-FFF2-40B4-BE49-F238E27FC236}">
                <a16:creationId xmlns:a16="http://schemas.microsoft.com/office/drawing/2014/main" id="{594A86DF-E2E2-5444-9CB0-F88EEE151BFE}"/>
              </a:ext>
            </a:extLst>
          </p:cNvPr>
          <p:cNvSpPr>
            <a:spLocks noChangeArrowheads="1"/>
          </p:cNvSpPr>
          <p:nvPr/>
        </p:nvSpPr>
        <p:spPr bwMode="auto">
          <a:xfrm>
            <a:off x="2209800" y="57435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vi-VN" altLang="en-US" i="1">
                <a:latin typeface="Times New Roman" panose="02020603050405020304" pitchFamily="18" charset="0"/>
                <a:cs typeface="Calibri" panose="020F0502020204030204" pitchFamily="34" charset="0"/>
              </a:rPr>
              <a:t>Sỏi gan 2 bên/ chụp X quang đường mật qua dẫn lưu Kehr</a:t>
            </a:r>
            <a:r>
              <a:rPr lang="en-US" altLang="en-US"/>
              <a:t> </a:t>
            </a:r>
          </a:p>
        </p:txBody>
      </p:sp>
      <p:pic>
        <p:nvPicPr>
          <p:cNvPr id="40965" name="Picture 6">
            <a:extLst>
              <a:ext uri="{FF2B5EF4-FFF2-40B4-BE49-F238E27FC236}">
                <a16:creationId xmlns:a16="http://schemas.microsoft.com/office/drawing/2014/main" id="{A5B14E0D-841F-354E-A48C-771478B0E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021" t="5820" r="38818" b="19150"/>
          <a:stretch>
            <a:fillRect/>
          </a:stretch>
        </p:blipFill>
        <p:spPr bwMode="auto">
          <a:xfrm>
            <a:off x="3048000" y="3319463"/>
            <a:ext cx="26670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AFAE9A78-7059-D640-9473-1A3D580F35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6">
            <a:extLst>
              <a:ext uri="{FF2B5EF4-FFF2-40B4-BE49-F238E27FC236}">
                <a16:creationId xmlns:a16="http://schemas.microsoft.com/office/drawing/2014/main" id="{5CDE10EC-C12E-0947-A023-678A53BC1D74}"/>
              </a:ext>
            </a:extLst>
          </p:cNvPr>
          <p:cNvSpPr txBox="1">
            <a:spLocks noChangeArrowheads="1"/>
          </p:cNvSpPr>
          <p:nvPr/>
        </p:nvSpPr>
        <p:spPr bwMode="auto">
          <a:xfrm>
            <a:off x="838200" y="1905000"/>
            <a:ext cx="7834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eaLnBrk="1" hangingPunct="1">
              <a:spcBef>
                <a:spcPct val="50000"/>
              </a:spcBef>
              <a:buClrTx/>
              <a:buSzTx/>
              <a:buFontTx/>
              <a:buChar char="-"/>
            </a:pPr>
            <a:r>
              <a:rPr lang="vi-VN" altLang="en-US" sz="2800">
                <a:latin typeface="Times New Roman" panose="02020603050405020304" pitchFamily="18" charset="0"/>
                <a:cs typeface="Times New Roman" panose="02020603050405020304" pitchFamily="18" charset="0"/>
              </a:rPr>
              <a:t>Điều trị giống sỏi đường mật chính tái phát. </a:t>
            </a:r>
          </a:p>
        </p:txBody>
      </p:sp>
      <p:sp>
        <p:nvSpPr>
          <p:cNvPr id="41986" name="TextBox 4">
            <a:extLst>
              <a:ext uri="{FF2B5EF4-FFF2-40B4-BE49-F238E27FC236}">
                <a16:creationId xmlns:a16="http://schemas.microsoft.com/office/drawing/2014/main" id="{D3989A0B-FEEB-514C-A49E-D8BDCC31CAC7}"/>
              </a:ext>
            </a:extLst>
          </p:cNvPr>
          <p:cNvSpPr txBox="1">
            <a:spLocks noChangeArrowheads="1"/>
          </p:cNvSpPr>
          <p:nvPr/>
        </p:nvSpPr>
        <p:spPr bwMode="auto">
          <a:xfrm>
            <a:off x="838200" y="1039813"/>
            <a:ext cx="6248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3.3.2 Không còn ống dẫn lưu Kehr </a:t>
            </a:r>
          </a:p>
        </p:txBody>
      </p:sp>
      <p:pic>
        <p:nvPicPr>
          <p:cNvPr id="3" name="Audio 2">
            <a:hlinkClick r:id="" action="ppaction://media"/>
            <a:extLst>
              <a:ext uri="{FF2B5EF4-FFF2-40B4-BE49-F238E27FC236}">
                <a16:creationId xmlns:a16="http://schemas.microsoft.com/office/drawing/2014/main" id="{10F1C171-7F50-A740-816F-742D9E7C40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419342" y="408405"/>
            <a:ext cx="7162800" cy="654125"/>
          </a:xfrm>
        </p:spPr>
        <p:txBody>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4/ ĐIỀU TRỊ VIÊM ĐƯỜNG MẬT CẤP</a:t>
            </a:r>
            <a:endParaRPr lang="en-US" sz="2800" b="1" i="1" dirty="0">
              <a:solidFill>
                <a:srgbClr val="FFFF00"/>
              </a:solidFill>
              <a:latin typeface="Times New Roman" pitchFamily="18" charset="0"/>
              <a:cs typeface="Times New Roman" pitchFamily="18" charset="0"/>
            </a:endParaRPr>
          </a:p>
        </p:txBody>
      </p:sp>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765313" y="1144539"/>
            <a:ext cx="56004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4.1/ NGUYÊN TẮC ĐIỀU TRỊ</a:t>
            </a:r>
          </a:p>
        </p:txBody>
      </p:sp>
      <p:sp>
        <p:nvSpPr>
          <p:cNvPr id="3" name="Rectangle 2">
            <a:extLst>
              <a:ext uri="{FF2B5EF4-FFF2-40B4-BE49-F238E27FC236}">
                <a16:creationId xmlns:a16="http://schemas.microsoft.com/office/drawing/2014/main" id="{CB71DC4C-17ED-D947-BF27-D98CAA6E6954}"/>
              </a:ext>
            </a:extLst>
          </p:cNvPr>
          <p:cNvSpPr/>
          <p:nvPr/>
        </p:nvSpPr>
        <p:spPr>
          <a:xfrm>
            <a:off x="765313" y="2057400"/>
            <a:ext cx="7848600" cy="2573269"/>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Kháng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sinh</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vi-VN" sz="2800" dirty="0">
                <a:latin typeface="Times New Roman" panose="02020603050405020304" pitchFamily="18" charset="0"/>
                <a:ea typeface="Calibri" panose="020F0502020204030204" pitchFamily="34" charset="0"/>
              </a:rPr>
              <a:t>H</a:t>
            </a:r>
            <a:r>
              <a:rPr lang="en-US" sz="2800" dirty="0" err="1">
                <a:latin typeface="Times New Roman" panose="02020603050405020304" pitchFamily="18" charset="0"/>
                <a:ea typeface="Calibri" panose="020F0502020204030204" pitchFamily="34" charset="0"/>
              </a:rPr>
              <a:t>ồi</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sức</a:t>
            </a:r>
            <a:r>
              <a:rPr lang="vi-VN" sz="2800" dirty="0">
                <a:latin typeface="Times New Roman" panose="02020603050405020304" pitchFamily="18" charset="0"/>
                <a:ea typeface="Calibri" panose="020F0502020204030204" pitchFamily="34" charset="0"/>
              </a:rPr>
              <a:t>,</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nâng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đỡ</a:t>
            </a:r>
            <a:r>
              <a:rPr lang="vi-VN" sz="2800" dirty="0">
                <a:latin typeface="Times New Roman" panose="02020603050405020304" pitchFamily="18" charset="0"/>
                <a:ea typeface="Calibri" panose="020F0502020204030204" pitchFamily="34" charset="0"/>
              </a:rPr>
              <a:t> tổng trạng</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Dẫn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lưu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p>
          <a:p>
            <a:pPr marL="342900" lvl="0" indent="-342900" algn="just">
              <a:lnSpc>
                <a:spcPct val="115000"/>
              </a:lnSpc>
              <a:spcAft>
                <a:spcPts val="1440"/>
              </a:spcAft>
              <a:buFont typeface="Times New Roman" panose="02020603050405020304" pitchFamily="18" charset="0"/>
              <a:buChar char="-"/>
            </a:pPr>
            <a:r>
              <a:rPr lang="en-US" sz="2800" dirty="0" err="1">
                <a:latin typeface="Times New Roman" panose="02020603050405020304" pitchFamily="18" charset="0"/>
                <a:ea typeface="Calibri" panose="020F0502020204030204" pitchFamily="34" charset="0"/>
              </a:rPr>
              <a:t>Điều</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trị</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nguyên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nhân</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gây</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viêm</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đường</a:t>
            </a:r>
            <a:r>
              <a:rPr lang="en-US" sz="2800" dirty="0">
                <a:latin typeface="Times New Roman" panose="02020603050405020304" pitchFamily="18" charset="0"/>
                <a:ea typeface="Calibri" panose="020F0502020204030204" pitchFamily="34" charset="0"/>
              </a:rPr>
              <a:t> </a:t>
            </a:r>
            <a:r>
              <a:rPr lang="en-US" sz="2800" dirty="0" err="1">
                <a:latin typeface="Times New Roman" panose="02020603050405020304" pitchFamily="18" charset="0"/>
                <a:ea typeface="Calibri" panose="020F0502020204030204" pitchFamily="34" charset="0"/>
              </a:rPr>
              <a:t>mật</a:t>
            </a:r>
            <a:r>
              <a:rPr lang="en-US" sz="2800" dirty="0">
                <a:latin typeface="Times New Roman" panose="02020603050405020304" pitchFamily="18" charset="0"/>
                <a:ea typeface="Calibri" panose="020F0502020204030204" pitchFamily="34" charset="0"/>
              </a:rPr>
              <a:t>.</a:t>
            </a:r>
            <a:endParaRPr lang="en-US" sz="2800" dirty="0">
              <a:effectLst/>
              <a:latin typeface="Times New Roman" panose="02020603050405020304" pitchFamily="18" charset="0"/>
              <a:ea typeface="Calibri" panose="020F0502020204030204" pitchFamily="34" charset="0"/>
            </a:endParaRPr>
          </a:p>
        </p:txBody>
      </p:sp>
      <p:pic>
        <p:nvPicPr>
          <p:cNvPr id="5" name="Audio 4">
            <a:hlinkClick r:id="" action="ppaction://media"/>
            <a:extLst>
              <a:ext uri="{FF2B5EF4-FFF2-40B4-BE49-F238E27FC236}">
                <a16:creationId xmlns:a16="http://schemas.microsoft.com/office/drawing/2014/main" id="{D69C6A59-A4DA-394D-AE1C-CCDE43237C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50"/>
    </mc:Choice>
    <mc:Fallback xmlns="">
      <p:transition spd="slow" advTm="1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3FADE357-3849-DF4C-B8FE-55D5B18A4D01}"/>
              </a:ext>
            </a:extLst>
          </p:cNvPr>
          <p:cNvSpPr txBox="1">
            <a:spLocks noChangeArrowheads="1"/>
          </p:cNvSpPr>
          <p:nvPr/>
        </p:nvSpPr>
        <p:spPr bwMode="auto">
          <a:xfrm>
            <a:off x="438944" y="494469"/>
            <a:ext cx="8001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4.2/ PHÁC ĐỒ XỬ TRÍ VIÊM ĐƯỜNG MẬT CẤP</a:t>
            </a:r>
          </a:p>
          <a:p>
            <a:r>
              <a:rPr lang="vi-VN" altLang="en-US" sz="2800" b="1" i="1" dirty="0">
                <a:solidFill>
                  <a:srgbClr val="00B050"/>
                </a:solidFill>
                <a:latin typeface="Times New Roman" panose="02020603050405020304" pitchFamily="18" charset="0"/>
                <a:cs typeface="Times New Roman" panose="02020603050405020304" pitchFamily="18" charset="0"/>
              </a:rPr>
              <a:t>THEO TOKYO GUIDELINES 2018</a:t>
            </a:r>
          </a:p>
        </p:txBody>
      </p:sp>
      <p:grpSp>
        <p:nvGrpSpPr>
          <p:cNvPr id="43011" name="Group 6">
            <a:extLst>
              <a:ext uri="{FF2B5EF4-FFF2-40B4-BE49-F238E27FC236}">
                <a16:creationId xmlns:a16="http://schemas.microsoft.com/office/drawing/2014/main" id="{980AD035-1E42-2F47-91B1-B55D7D56467F}"/>
              </a:ext>
            </a:extLst>
          </p:cNvPr>
          <p:cNvGrpSpPr>
            <a:grpSpLocks/>
          </p:cNvGrpSpPr>
          <p:nvPr/>
        </p:nvGrpSpPr>
        <p:grpSpPr bwMode="auto">
          <a:xfrm>
            <a:off x="762000" y="1693863"/>
            <a:ext cx="7391400" cy="3998912"/>
            <a:chOff x="-119353" y="0"/>
            <a:chExt cx="5788631" cy="2984597"/>
          </a:xfrm>
        </p:grpSpPr>
        <p:grpSp>
          <p:nvGrpSpPr>
            <p:cNvPr id="43017" name="Group 7">
              <a:extLst>
                <a:ext uri="{FF2B5EF4-FFF2-40B4-BE49-F238E27FC236}">
                  <a16:creationId xmlns:a16="http://schemas.microsoft.com/office/drawing/2014/main" id="{DE25E74C-87DA-3C47-A92D-8B3F20BCE7D9}"/>
                </a:ext>
              </a:extLst>
            </p:cNvPr>
            <p:cNvGrpSpPr>
              <a:grpSpLocks/>
            </p:cNvGrpSpPr>
            <p:nvPr/>
          </p:nvGrpSpPr>
          <p:grpSpPr bwMode="auto">
            <a:xfrm>
              <a:off x="-119353" y="0"/>
              <a:ext cx="5788631" cy="2984597"/>
              <a:chOff x="-129324" y="-1"/>
              <a:chExt cx="6272214" cy="2977658"/>
            </a:xfrm>
          </p:grpSpPr>
          <p:grpSp>
            <p:nvGrpSpPr>
              <p:cNvPr id="43019" name="Group 9">
                <a:extLst>
                  <a:ext uri="{FF2B5EF4-FFF2-40B4-BE49-F238E27FC236}">
                    <a16:creationId xmlns:a16="http://schemas.microsoft.com/office/drawing/2014/main" id="{D8FE665C-FE26-BC43-9742-51704F1082D0}"/>
                  </a:ext>
                </a:extLst>
              </p:cNvPr>
              <p:cNvGrpSpPr>
                <a:grpSpLocks/>
              </p:cNvGrpSpPr>
              <p:nvPr/>
            </p:nvGrpSpPr>
            <p:grpSpPr bwMode="auto">
              <a:xfrm>
                <a:off x="-129324" y="-1"/>
                <a:ext cx="6272214" cy="2977658"/>
                <a:chOff x="-127521" y="-1"/>
                <a:chExt cx="6184784" cy="2788281"/>
              </a:xfrm>
            </p:grpSpPr>
            <p:grpSp>
              <p:nvGrpSpPr>
                <p:cNvPr id="43022" name="Group 12">
                  <a:extLst>
                    <a:ext uri="{FF2B5EF4-FFF2-40B4-BE49-F238E27FC236}">
                      <a16:creationId xmlns:a16="http://schemas.microsoft.com/office/drawing/2014/main" id="{13A8F355-4E9E-6A49-B172-30B8A51A671C}"/>
                    </a:ext>
                  </a:extLst>
                </p:cNvPr>
                <p:cNvGrpSpPr>
                  <a:grpSpLocks/>
                </p:cNvGrpSpPr>
                <p:nvPr/>
              </p:nvGrpSpPr>
              <p:grpSpPr bwMode="auto">
                <a:xfrm>
                  <a:off x="-127521" y="-1"/>
                  <a:ext cx="6184784" cy="2788281"/>
                  <a:chOff x="-11575" y="0"/>
                  <a:chExt cx="6151508" cy="2788301"/>
                </a:xfrm>
              </p:grpSpPr>
              <p:sp>
                <p:nvSpPr>
                  <p:cNvPr id="43035" name="Freeform 25">
                    <a:extLst>
                      <a:ext uri="{FF2B5EF4-FFF2-40B4-BE49-F238E27FC236}">
                        <a16:creationId xmlns:a16="http://schemas.microsoft.com/office/drawing/2014/main" id="{F954BEFE-4E8A-E74D-A483-77846AFD49EA}"/>
                      </a:ext>
                    </a:extLst>
                  </p:cNvPr>
                  <p:cNvSpPr>
                    <a:spLocks/>
                  </p:cNvSpPr>
                  <p:nvPr/>
                </p:nvSpPr>
                <p:spPr bwMode="auto">
                  <a:xfrm>
                    <a:off x="115260" y="405636"/>
                    <a:ext cx="808424" cy="442645"/>
                  </a:xfrm>
                  <a:custGeom>
                    <a:avLst/>
                    <a:gdLst>
                      <a:gd name="T0" fmla="*/ 739443 w 961"/>
                      <a:gd name="T1" fmla="*/ -436296 h 488"/>
                      <a:gd name="T2" fmla="*/ 68140 w 961"/>
                      <a:gd name="T3" fmla="*/ -436296 h 488"/>
                      <a:gd name="T4" fmla="*/ 41220 w 961"/>
                      <a:gd name="T5" fmla="*/ -430853 h 488"/>
                      <a:gd name="T6" fmla="*/ 20190 w 961"/>
                      <a:gd name="T7" fmla="*/ -414526 h 488"/>
                      <a:gd name="T8" fmla="*/ 5047 w 961"/>
                      <a:gd name="T9" fmla="*/ -390943 h 488"/>
                      <a:gd name="T10" fmla="*/ 0 w 961"/>
                      <a:gd name="T11" fmla="*/ -362824 h 488"/>
                      <a:gd name="T12" fmla="*/ 0 w 961"/>
                      <a:gd name="T13" fmla="*/ -68029 h 488"/>
                      <a:gd name="T14" fmla="*/ 5047 w 961"/>
                      <a:gd name="T15" fmla="*/ -39004 h 488"/>
                      <a:gd name="T16" fmla="*/ 20190 w 961"/>
                      <a:gd name="T17" fmla="*/ -15420 h 488"/>
                      <a:gd name="T18" fmla="*/ 41220 w 961"/>
                      <a:gd name="T19" fmla="*/ 0 h 488"/>
                      <a:gd name="T20" fmla="*/ 68140 w 961"/>
                      <a:gd name="T21" fmla="*/ 5442 h 488"/>
                      <a:gd name="T22" fmla="*/ 739443 w 961"/>
                      <a:gd name="T23" fmla="*/ 5442 h 488"/>
                      <a:gd name="T24" fmla="*/ 766362 w 961"/>
                      <a:gd name="T25" fmla="*/ 0 h 488"/>
                      <a:gd name="T26" fmla="*/ 787393 w 961"/>
                      <a:gd name="T27" fmla="*/ -15420 h 488"/>
                      <a:gd name="T28" fmla="*/ 802535 w 961"/>
                      <a:gd name="T29" fmla="*/ -39004 h 488"/>
                      <a:gd name="T30" fmla="*/ 807583 w 961"/>
                      <a:gd name="T31" fmla="*/ -68029 h 488"/>
                      <a:gd name="T32" fmla="*/ 807583 w 961"/>
                      <a:gd name="T33" fmla="*/ -362824 h 488"/>
                      <a:gd name="T34" fmla="*/ 802535 w 961"/>
                      <a:gd name="T35" fmla="*/ -390943 h 488"/>
                      <a:gd name="T36" fmla="*/ 787393 w 961"/>
                      <a:gd name="T37" fmla="*/ -414526 h 488"/>
                      <a:gd name="T38" fmla="*/ 766362 w 961"/>
                      <a:gd name="T39" fmla="*/ -430853 h 488"/>
                      <a:gd name="T40" fmla="*/ 739443 w 961"/>
                      <a:gd name="T41" fmla="*/ -436296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1" h="488">
                        <a:moveTo>
                          <a:pt x="879" y="0"/>
                        </a:moveTo>
                        <a:lnTo>
                          <a:pt x="81" y="0"/>
                        </a:lnTo>
                        <a:lnTo>
                          <a:pt x="49" y="6"/>
                        </a:lnTo>
                        <a:lnTo>
                          <a:pt x="24" y="24"/>
                        </a:lnTo>
                        <a:lnTo>
                          <a:pt x="6" y="50"/>
                        </a:lnTo>
                        <a:lnTo>
                          <a:pt x="0" y="81"/>
                        </a:lnTo>
                        <a:lnTo>
                          <a:pt x="0" y="406"/>
                        </a:lnTo>
                        <a:lnTo>
                          <a:pt x="6" y="438"/>
                        </a:lnTo>
                        <a:lnTo>
                          <a:pt x="24" y="464"/>
                        </a:lnTo>
                        <a:lnTo>
                          <a:pt x="49" y="481"/>
                        </a:lnTo>
                        <a:lnTo>
                          <a:pt x="81" y="487"/>
                        </a:lnTo>
                        <a:lnTo>
                          <a:pt x="879" y="487"/>
                        </a:lnTo>
                        <a:lnTo>
                          <a:pt x="911" y="481"/>
                        </a:lnTo>
                        <a:lnTo>
                          <a:pt x="936" y="464"/>
                        </a:lnTo>
                        <a:lnTo>
                          <a:pt x="954" y="438"/>
                        </a:lnTo>
                        <a:lnTo>
                          <a:pt x="960" y="406"/>
                        </a:lnTo>
                        <a:lnTo>
                          <a:pt x="960" y="81"/>
                        </a:lnTo>
                        <a:lnTo>
                          <a:pt x="954" y="50"/>
                        </a:lnTo>
                        <a:lnTo>
                          <a:pt x="936" y="24"/>
                        </a:lnTo>
                        <a:lnTo>
                          <a:pt x="911" y="6"/>
                        </a:lnTo>
                        <a:lnTo>
                          <a:pt x="879"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36" name="Freeform 26">
                    <a:extLst>
                      <a:ext uri="{FF2B5EF4-FFF2-40B4-BE49-F238E27FC236}">
                        <a16:creationId xmlns:a16="http://schemas.microsoft.com/office/drawing/2014/main" id="{51F1DAD1-BA80-834E-80C6-7340277C52FD}"/>
                      </a:ext>
                    </a:extLst>
                  </p:cNvPr>
                  <p:cNvSpPr>
                    <a:spLocks/>
                  </p:cNvSpPr>
                  <p:nvPr/>
                </p:nvSpPr>
                <p:spPr bwMode="auto">
                  <a:xfrm>
                    <a:off x="115260" y="405636"/>
                    <a:ext cx="808424" cy="442645"/>
                  </a:xfrm>
                  <a:custGeom>
                    <a:avLst/>
                    <a:gdLst>
                      <a:gd name="T0" fmla="*/ 0 w 961"/>
                      <a:gd name="T1" fmla="*/ -362824 h 488"/>
                      <a:gd name="T2" fmla="*/ 5047 w 961"/>
                      <a:gd name="T3" fmla="*/ -390943 h 488"/>
                      <a:gd name="T4" fmla="*/ 20190 w 961"/>
                      <a:gd name="T5" fmla="*/ -414526 h 488"/>
                      <a:gd name="T6" fmla="*/ 41220 w 961"/>
                      <a:gd name="T7" fmla="*/ -430853 h 488"/>
                      <a:gd name="T8" fmla="*/ 68140 w 961"/>
                      <a:gd name="T9" fmla="*/ -436296 h 488"/>
                      <a:gd name="T10" fmla="*/ 739443 w 961"/>
                      <a:gd name="T11" fmla="*/ -436296 h 488"/>
                      <a:gd name="T12" fmla="*/ 766362 w 961"/>
                      <a:gd name="T13" fmla="*/ -430853 h 488"/>
                      <a:gd name="T14" fmla="*/ 787393 w 961"/>
                      <a:gd name="T15" fmla="*/ -414526 h 488"/>
                      <a:gd name="T16" fmla="*/ 802535 w 961"/>
                      <a:gd name="T17" fmla="*/ -390943 h 488"/>
                      <a:gd name="T18" fmla="*/ 807583 w 961"/>
                      <a:gd name="T19" fmla="*/ -362824 h 488"/>
                      <a:gd name="T20" fmla="*/ 807583 w 961"/>
                      <a:gd name="T21" fmla="*/ -68029 h 488"/>
                      <a:gd name="T22" fmla="*/ 802535 w 961"/>
                      <a:gd name="T23" fmla="*/ -39004 h 488"/>
                      <a:gd name="T24" fmla="*/ 787393 w 961"/>
                      <a:gd name="T25" fmla="*/ -15420 h 488"/>
                      <a:gd name="T26" fmla="*/ 766362 w 961"/>
                      <a:gd name="T27" fmla="*/ 0 h 488"/>
                      <a:gd name="T28" fmla="*/ 739443 w 961"/>
                      <a:gd name="T29" fmla="*/ 5442 h 488"/>
                      <a:gd name="T30" fmla="*/ 68140 w 961"/>
                      <a:gd name="T31" fmla="*/ 5442 h 488"/>
                      <a:gd name="T32" fmla="*/ 41220 w 961"/>
                      <a:gd name="T33" fmla="*/ 0 h 488"/>
                      <a:gd name="T34" fmla="*/ 20190 w 961"/>
                      <a:gd name="T35" fmla="*/ -15420 h 488"/>
                      <a:gd name="T36" fmla="*/ 5047 w 961"/>
                      <a:gd name="T37" fmla="*/ -39004 h 488"/>
                      <a:gd name="T38" fmla="*/ 0 w 961"/>
                      <a:gd name="T39" fmla="*/ -68029 h 488"/>
                      <a:gd name="T40" fmla="*/ 0 w 961"/>
                      <a:gd name="T41" fmla="*/ -362824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1"/>
                      <a:gd name="T64" fmla="*/ 0 h 488"/>
                      <a:gd name="T65" fmla="*/ 961 w 961"/>
                      <a:gd name="T66" fmla="*/ 488 h 4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1" h="488">
                        <a:moveTo>
                          <a:pt x="0" y="81"/>
                        </a:moveTo>
                        <a:lnTo>
                          <a:pt x="6" y="50"/>
                        </a:lnTo>
                        <a:lnTo>
                          <a:pt x="24" y="24"/>
                        </a:lnTo>
                        <a:lnTo>
                          <a:pt x="49" y="6"/>
                        </a:lnTo>
                        <a:lnTo>
                          <a:pt x="81" y="0"/>
                        </a:lnTo>
                        <a:lnTo>
                          <a:pt x="879" y="0"/>
                        </a:lnTo>
                        <a:lnTo>
                          <a:pt x="911" y="6"/>
                        </a:lnTo>
                        <a:lnTo>
                          <a:pt x="936" y="24"/>
                        </a:lnTo>
                        <a:lnTo>
                          <a:pt x="954" y="50"/>
                        </a:lnTo>
                        <a:lnTo>
                          <a:pt x="960" y="81"/>
                        </a:lnTo>
                        <a:lnTo>
                          <a:pt x="960" y="406"/>
                        </a:lnTo>
                        <a:lnTo>
                          <a:pt x="954" y="438"/>
                        </a:lnTo>
                        <a:lnTo>
                          <a:pt x="936" y="464"/>
                        </a:lnTo>
                        <a:lnTo>
                          <a:pt x="911" y="481"/>
                        </a:lnTo>
                        <a:lnTo>
                          <a:pt x="879" y="487"/>
                        </a:lnTo>
                        <a:lnTo>
                          <a:pt x="81" y="487"/>
                        </a:lnTo>
                        <a:lnTo>
                          <a:pt x="49" y="481"/>
                        </a:lnTo>
                        <a:lnTo>
                          <a:pt x="24" y="464"/>
                        </a:lnTo>
                        <a:lnTo>
                          <a:pt x="6" y="438"/>
                        </a:lnTo>
                        <a:lnTo>
                          <a:pt x="0" y="406"/>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(Nhẹ)</a:t>
                    </a:r>
                    <a:endParaRPr lang="en-US" altLang="en-US" sz="1400">
                      <a:latin typeface="Times New Roman" panose="02020603050405020304" pitchFamily="18" charset="0"/>
                      <a:cs typeface="Calibri" panose="020F0502020204030204" pitchFamily="34" charset="0"/>
                    </a:endParaRPr>
                  </a:p>
                </p:txBody>
              </p:sp>
              <p:sp>
                <p:nvSpPr>
                  <p:cNvPr id="43037" name="Freeform 27">
                    <a:extLst>
                      <a:ext uri="{FF2B5EF4-FFF2-40B4-BE49-F238E27FC236}">
                        <a16:creationId xmlns:a16="http://schemas.microsoft.com/office/drawing/2014/main" id="{A659B1EC-08C3-3A43-B756-D2A8611FC907}"/>
                      </a:ext>
                    </a:extLst>
                  </p:cNvPr>
                  <p:cNvSpPr>
                    <a:spLocks/>
                  </p:cNvSpPr>
                  <p:nvPr/>
                </p:nvSpPr>
                <p:spPr bwMode="auto">
                  <a:xfrm>
                    <a:off x="1505667" y="330009"/>
                    <a:ext cx="1222608" cy="528816"/>
                  </a:xfrm>
                  <a:custGeom>
                    <a:avLst/>
                    <a:gdLst>
                      <a:gd name="T0" fmla="*/ 0 w 1272"/>
                      <a:gd name="T1" fmla="*/ -365979 h 656"/>
                      <a:gd name="T2" fmla="*/ 7689 w 1272"/>
                      <a:gd name="T3" fmla="*/ -400643 h 656"/>
                      <a:gd name="T4" fmla="*/ 30757 w 1272"/>
                      <a:gd name="T5" fmla="*/ -428857 h 656"/>
                      <a:gd name="T6" fmla="*/ 63437 w 1272"/>
                      <a:gd name="T7" fmla="*/ -447398 h 656"/>
                      <a:gd name="T8" fmla="*/ 104768 w 1272"/>
                      <a:gd name="T9" fmla="*/ -454653 h 656"/>
                      <a:gd name="T10" fmla="*/ 1116879 w 1272"/>
                      <a:gd name="T11" fmla="*/ -454653 h 656"/>
                      <a:gd name="T12" fmla="*/ 1157248 w 1272"/>
                      <a:gd name="T13" fmla="*/ -447398 h 656"/>
                      <a:gd name="T14" fmla="*/ 1190889 w 1272"/>
                      <a:gd name="T15" fmla="*/ -428857 h 656"/>
                      <a:gd name="T16" fmla="*/ 1212996 w 1272"/>
                      <a:gd name="T17" fmla="*/ -400643 h 656"/>
                      <a:gd name="T18" fmla="*/ 1221647 w 1272"/>
                      <a:gd name="T19" fmla="*/ -365979 h 656"/>
                      <a:gd name="T20" fmla="*/ 1221647 w 1272"/>
                      <a:gd name="T21" fmla="*/ -14510 h 656"/>
                      <a:gd name="T22" fmla="*/ 1212996 w 1272"/>
                      <a:gd name="T23" fmla="*/ 20153 h 656"/>
                      <a:gd name="T24" fmla="*/ 1190889 w 1272"/>
                      <a:gd name="T25" fmla="*/ 47561 h 656"/>
                      <a:gd name="T26" fmla="*/ 1157248 w 1272"/>
                      <a:gd name="T27" fmla="*/ 66908 h 656"/>
                      <a:gd name="T28" fmla="*/ 1116879 w 1272"/>
                      <a:gd name="T29" fmla="*/ 73357 h 656"/>
                      <a:gd name="T30" fmla="*/ 104768 w 1272"/>
                      <a:gd name="T31" fmla="*/ 73357 h 656"/>
                      <a:gd name="T32" fmla="*/ 63437 w 1272"/>
                      <a:gd name="T33" fmla="*/ 66908 h 656"/>
                      <a:gd name="T34" fmla="*/ 30757 w 1272"/>
                      <a:gd name="T35" fmla="*/ 47561 h 656"/>
                      <a:gd name="T36" fmla="*/ 7689 w 1272"/>
                      <a:gd name="T37" fmla="*/ 20153 h 656"/>
                      <a:gd name="T38" fmla="*/ 0 w 1272"/>
                      <a:gd name="T39" fmla="*/ -14510 h 656"/>
                      <a:gd name="T40" fmla="*/ 0 w 1272"/>
                      <a:gd name="T41" fmla="*/ -365979 h 6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2"/>
                      <a:gd name="T64" fmla="*/ 0 h 656"/>
                      <a:gd name="T65" fmla="*/ 1272 w 1272"/>
                      <a:gd name="T66" fmla="*/ 656 h 6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2" h="656">
                        <a:moveTo>
                          <a:pt x="0" y="110"/>
                        </a:moveTo>
                        <a:lnTo>
                          <a:pt x="8" y="67"/>
                        </a:lnTo>
                        <a:lnTo>
                          <a:pt x="32" y="32"/>
                        </a:lnTo>
                        <a:lnTo>
                          <a:pt x="66" y="9"/>
                        </a:lnTo>
                        <a:lnTo>
                          <a:pt x="109" y="0"/>
                        </a:lnTo>
                        <a:lnTo>
                          <a:pt x="1162" y="0"/>
                        </a:lnTo>
                        <a:lnTo>
                          <a:pt x="1204" y="9"/>
                        </a:lnTo>
                        <a:lnTo>
                          <a:pt x="1239" y="32"/>
                        </a:lnTo>
                        <a:lnTo>
                          <a:pt x="1262" y="67"/>
                        </a:lnTo>
                        <a:lnTo>
                          <a:pt x="1271" y="110"/>
                        </a:lnTo>
                        <a:lnTo>
                          <a:pt x="1271" y="546"/>
                        </a:lnTo>
                        <a:lnTo>
                          <a:pt x="1262" y="589"/>
                        </a:lnTo>
                        <a:lnTo>
                          <a:pt x="1239" y="623"/>
                        </a:lnTo>
                        <a:lnTo>
                          <a:pt x="1204" y="647"/>
                        </a:lnTo>
                        <a:lnTo>
                          <a:pt x="1162" y="655"/>
                        </a:lnTo>
                        <a:lnTo>
                          <a:pt x="109" y="655"/>
                        </a:lnTo>
                        <a:lnTo>
                          <a:pt x="66" y="647"/>
                        </a:lnTo>
                        <a:lnTo>
                          <a:pt x="32" y="623"/>
                        </a:lnTo>
                        <a:lnTo>
                          <a:pt x="8" y="589"/>
                        </a:lnTo>
                        <a:lnTo>
                          <a:pt x="0" y="546"/>
                        </a:lnTo>
                        <a:lnTo>
                          <a:pt x="0" y="11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38" name="Freeform 28">
                    <a:extLst>
                      <a:ext uri="{FF2B5EF4-FFF2-40B4-BE49-F238E27FC236}">
                        <a16:creationId xmlns:a16="http://schemas.microsoft.com/office/drawing/2014/main" id="{95A1822F-8F46-AD44-B4BA-D84CD50306BD}"/>
                      </a:ext>
                    </a:extLst>
                  </p:cNvPr>
                  <p:cNvSpPr>
                    <a:spLocks/>
                  </p:cNvSpPr>
                  <p:nvPr/>
                </p:nvSpPr>
                <p:spPr bwMode="auto">
                  <a:xfrm>
                    <a:off x="3348218" y="27500"/>
                    <a:ext cx="980393" cy="539700"/>
                  </a:xfrm>
                  <a:custGeom>
                    <a:avLst/>
                    <a:gdLst>
                      <a:gd name="T0" fmla="*/ 0 w 1020"/>
                      <a:gd name="T1" fmla="*/ -916261 h 483"/>
                      <a:gd name="T2" fmla="*/ 5767 w 1020"/>
                      <a:gd name="T3" fmla="*/ -952017 h 483"/>
                      <a:gd name="T4" fmla="*/ 23068 w 1020"/>
                      <a:gd name="T5" fmla="*/ -979952 h 483"/>
                      <a:gd name="T6" fmla="*/ 47097 w 1020"/>
                      <a:gd name="T7" fmla="*/ -998948 h 483"/>
                      <a:gd name="T8" fmla="*/ 76894 w 1020"/>
                      <a:gd name="T9" fmla="*/ -1006770 h 483"/>
                      <a:gd name="T10" fmla="*/ 902538 w 1020"/>
                      <a:gd name="T11" fmla="*/ -1006770 h 483"/>
                      <a:gd name="T12" fmla="*/ 932335 w 1020"/>
                      <a:gd name="T13" fmla="*/ -998948 h 483"/>
                      <a:gd name="T14" fmla="*/ 957325 w 1020"/>
                      <a:gd name="T15" fmla="*/ -979952 h 483"/>
                      <a:gd name="T16" fmla="*/ 973665 w 1020"/>
                      <a:gd name="T17" fmla="*/ -952017 h 483"/>
                      <a:gd name="T18" fmla="*/ 979432 w 1020"/>
                      <a:gd name="T19" fmla="*/ -916261 h 483"/>
                      <a:gd name="T20" fmla="*/ 979432 w 1020"/>
                      <a:gd name="T21" fmla="*/ -557578 h 483"/>
                      <a:gd name="T22" fmla="*/ 973665 w 1020"/>
                      <a:gd name="T23" fmla="*/ -521822 h 483"/>
                      <a:gd name="T24" fmla="*/ 957325 w 1020"/>
                      <a:gd name="T25" fmla="*/ -493887 h 483"/>
                      <a:gd name="T26" fmla="*/ 932335 w 1020"/>
                      <a:gd name="T27" fmla="*/ -473774 h 483"/>
                      <a:gd name="T28" fmla="*/ 902538 w 1020"/>
                      <a:gd name="T29" fmla="*/ -467070 h 483"/>
                      <a:gd name="T30" fmla="*/ 76894 w 1020"/>
                      <a:gd name="T31" fmla="*/ -467070 h 483"/>
                      <a:gd name="T32" fmla="*/ 47097 w 1020"/>
                      <a:gd name="T33" fmla="*/ -473774 h 483"/>
                      <a:gd name="T34" fmla="*/ 23068 w 1020"/>
                      <a:gd name="T35" fmla="*/ -493887 h 483"/>
                      <a:gd name="T36" fmla="*/ 5767 w 1020"/>
                      <a:gd name="T37" fmla="*/ -521822 h 483"/>
                      <a:gd name="T38" fmla="*/ 0 w 1020"/>
                      <a:gd name="T39" fmla="*/ -557578 h 483"/>
                      <a:gd name="T40" fmla="*/ 0 w 1020"/>
                      <a:gd name="T41" fmla="*/ -9162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0"/>
                      <a:gd name="T64" fmla="*/ 0 h 483"/>
                      <a:gd name="T65" fmla="*/ 1020 w 1020"/>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0" h="483">
                        <a:moveTo>
                          <a:pt x="0" y="81"/>
                        </a:moveTo>
                        <a:lnTo>
                          <a:pt x="6" y="49"/>
                        </a:lnTo>
                        <a:lnTo>
                          <a:pt x="24" y="24"/>
                        </a:lnTo>
                        <a:lnTo>
                          <a:pt x="49" y="7"/>
                        </a:lnTo>
                        <a:lnTo>
                          <a:pt x="80" y="0"/>
                        </a:lnTo>
                        <a:lnTo>
                          <a:pt x="939" y="0"/>
                        </a:lnTo>
                        <a:lnTo>
                          <a:pt x="970" y="7"/>
                        </a:lnTo>
                        <a:lnTo>
                          <a:pt x="996" y="24"/>
                        </a:lnTo>
                        <a:lnTo>
                          <a:pt x="1013" y="49"/>
                        </a:lnTo>
                        <a:lnTo>
                          <a:pt x="1019" y="81"/>
                        </a:lnTo>
                        <a:lnTo>
                          <a:pt x="1019" y="402"/>
                        </a:lnTo>
                        <a:lnTo>
                          <a:pt x="1013" y="434"/>
                        </a:lnTo>
                        <a:lnTo>
                          <a:pt x="996" y="459"/>
                        </a:lnTo>
                        <a:lnTo>
                          <a:pt x="970" y="477"/>
                        </a:lnTo>
                        <a:lnTo>
                          <a:pt x="939" y="483"/>
                        </a:lnTo>
                        <a:lnTo>
                          <a:pt x="80" y="483"/>
                        </a:lnTo>
                        <a:lnTo>
                          <a:pt x="49" y="477"/>
                        </a:lnTo>
                        <a:lnTo>
                          <a:pt x="24" y="459"/>
                        </a:lnTo>
                        <a:lnTo>
                          <a:pt x="6" y="434"/>
                        </a:lnTo>
                        <a:lnTo>
                          <a:pt x="0" y="402"/>
                        </a:lnTo>
                        <a:lnTo>
                          <a:pt x="0" y="81"/>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Hoàn thành kháng sinh điều trị</a:t>
                    </a:r>
                  </a:p>
                </p:txBody>
              </p:sp>
              <p:sp>
                <p:nvSpPr>
                  <p:cNvPr id="43039" name="Freeform 29">
                    <a:extLst>
                      <a:ext uri="{FF2B5EF4-FFF2-40B4-BE49-F238E27FC236}">
                        <a16:creationId xmlns:a16="http://schemas.microsoft.com/office/drawing/2014/main" id="{19550A86-D174-794A-8846-5FFED9CADAC9}"/>
                      </a:ext>
                    </a:extLst>
                  </p:cNvPr>
                  <p:cNvSpPr>
                    <a:spLocks/>
                  </p:cNvSpPr>
                  <p:nvPr/>
                </p:nvSpPr>
                <p:spPr bwMode="auto">
                  <a:xfrm>
                    <a:off x="4785132" y="0"/>
                    <a:ext cx="1354801" cy="2788301"/>
                  </a:xfrm>
                  <a:custGeom>
                    <a:avLst/>
                    <a:gdLst>
                      <a:gd name="T0" fmla="*/ 0 w 1764"/>
                      <a:gd name="T1" fmla="*/ -576890 h 3074"/>
                      <a:gd name="T2" fmla="*/ 8448 w 1764"/>
                      <a:gd name="T3" fmla="*/ -648548 h 3074"/>
                      <a:gd name="T4" fmla="*/ 30721 w 1764"/>
                      <a:gd name="T5" fmla="*/ -712042 h 3074"/>
                      <a:gd name="T6" fmla="*/ 66050 w 1764"/>
                      <a:gd name="T7" fmla="*/ -765558 h 3074"/>
                      <a:gd name="T8" fmla="*/ 112132 w 1764"/>
                      <a:gd name="T9" fmla="*/ -807283 h 3074"/>
                      <a:gd name="T10" fmla="*/ 165894 w 1764"/>
                      <a:gd name="T11" fmla="*/ -834495 h 3074"/>
                      <a:gd name="T12" fmla="*/ 225800 w 1764"/>
                      <a:gd name="T13" fmla="*/ -843565 h 3074"/>
                      <a:gd name="T14" fmla="*/ 1129001 w 1764"/>
                      <a:gd name="T15" fmla="*/ -843565 h 3074"/>
                      <a:gd name="T16" fmla="*/ 1188907 w 1764"/>
                      <a:gd name="T17" fmla="*/ -834495 h 3074"/>
                      <a:gd name="T18" fmla="*/ 1242669 w 1764"/>
                      <a:gd name="T19" fmla="*/ -807283 h 3074"/>
                      <a:gd name="T20" fmla="*/ 1287983 w 1764"/>
                      <a:gd name="T21" fmla="*/ -765558 h 3074"/>
                      <a:gd name="T22" fmla="*/ 1323312 w 1764"/>
                      <a:gd name="T23" fmla="*/ -712042 h 3074"/>
                      <a:gd name="T24" fmla="*/ 1346353 w 1764"/>
                      <a:gd name="T25" fmla="*/ -648548 h 3074"/>
                      <a:gd name="T26" fmla="*/ 1354033 w 1764"/>
                      <a:gd name="T27" fmla="*/ -576890 h 3074"/>
                      <a:gd name="T28" fmla="*/ 1354801 w 1764"/>
                      <a:gd name="T29" fmla="*/ 1677153 h 3074"/>
                      <a:gd name="T30" fmla="*/ 1346353 w 1764"/>
                      <a:gd name="T31" fmla="*/ 1747904 h 3074"/>
                      <a:gd name="T32" fmla="*/ 1323312 w 1764"/>
                      <a:gd name="T33" fmla="*/ 1812305 h 3074"/>
                      <a:gd name="T34" fmla="*/ 1287983 w 1764"/>
                      <a:gd name="T35" fmla="*/ 1865821 h 3074"/>
                      <a:gd name="T36" fmla="*/ 1242669 w 1764"/>
                      <a:gd name="T37" fmla="*/ 1907546 h 3074"/>
                      <a:gd name="T38" fmla="*/ 1188907 w 1764"/>
                      <a:gd name="T39" fmla="*/ 1934758 h 3074"/>
                      <a:gd name="T40" fmla="*/ 1129001 w 1764"/>
                      <a:gd name="T41" fmla="*/ 1943829 h 3074"/>
                      <a:gd name="T42" fmla="*/ 225800 w 1764"/>
                      <a:gd name="T43" fmla="*/ 1943829 h 3074"/>
                      <a:gd name="T44" fmla="*/ 165894 w 1764"/>
                      <a:gd name="T45" fmla="*/ 1934758 h 3074"/>
                      <a:gd name="T46" fmla="*/ 112132 w 1764"/>
                      <a:gd name="T47" fmla="*/ 1907546 h 3074"/>
                      <a:gd name="T48" fmla="*/ 66050 w 1764"/>
                      <a:gd name="T49" fmla="*/ 1865821 h 3074"/>
                      <a:gd name="T50" fmla="*/ 30721 w 1764"/>
                      <a:gd name="T51" fmla="*/ 1812305 h 3074"/>
                      <a:gd name="T52" fmla="*/ 8448 w 1764"/>
                      <a:gd name="T53" fmla="*/ 1747904 h 3074"/>
                      <a:gd name="T54" fmla="*/ 0 w 1764"/>
                      <a:gd name="T55" fmla="*/ 1677153 h 3074"/>
                      <a:gd name="T56" fmla="*/ 0 w 1764"/>
                      <a:gd name="T57" fmla="*/ -576890 h 30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64"/>
                      <a:gd name="T88" fmla="*/ 0 h 3074"/>
                      <a:gd name="T89" fmla="*/ 1764 w 1764"/>
                      <a:gd name="T90" fmla="*/ 3074 h 30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64" h="3074">
                        <a:moveTo>
                          <a:pt x="0" y="294"/>
                        </a:moveTo>
                        <a:lnTo>
                          <a:pt x="11" y="215"/>
                        </a:lnTo>
                        <a:lnTo>
                          <a:pt x="40" y="145"/>
                        </a:lnTo>
                        <a:lnTo>
                          <a:pt x="86" y="86"/>
                        </a:lnTo>
                        <a:lnTo>
                          <a:pt x="146" y="40"/>
                        </a:lnTo>
                        <a:lnTo>
                          <a:pt x="216" y="10"/>
                        </a:lnTo>
                        <a:lnTo>
                          <a:pt x="294" y="0"/>
                        </a:lnTo>
                        <a:lnTo>
                          <a:pt x="1470" y="0"/>
                        </a:lnTo>
                        <a:lnTo>
                          <a:pt x="1548" y="10"/>
                        </a:lnTo>
                        <a:lnTo>
                          <a:pt x="1618" y="40"/>
                        </a:lnTo>
                        <a:lnTo>
                          <a:pt x="1677" y="86"/>
                        </a:lnTo>
                        <a:lnTo>
                          <a:pt x="1723" y="145"/>
                        </a:lnTo>
                        <a:lnTo>
                          <a:pt x="1753" y="215"/>
                        </a:lnTo>
                        <a:lnTo>
                          <a:pt x="1763" y="294"/>
                        </a:lnTo>
                        <a:lnTo>
                          <a:pt x="1764" y="2779"/>
                        </a:lnTo>
                        <a:lnTo>
                          <a:pt x="1753" y="2857"/>
                        </a:lnTo>
                        <a:lnTo>
                          <a:pt x="1723" y="2928"/>
                        </a:lnTo>
                        <a:lnTo>
                          <a:pt x="1677" y="2987"/>
                        </a:lnTo>
                        <a:lnTo>
                          <a:pt x="1618" y="3033"/>
                        </a:lnTo>
                        <a:lnTo>
                          <a:pt x="1548" y="3063"/>
                        </a:lnTo>
                        <a:lnTo>
                          <a:pt x="1470" y="3073"/>
                        </a:lnTo>
                        <a:lnTo>
                          <a:pt x="294" y="3073"/>
                        </a:lnTo>
                        <a:lnTo>
                          <a:pt x="216" y="3063"/>
                        </a:lnTo>
                        <a:lnTo>
                          <a:pt x="146" y="3033"/>
                        </a:lnTo>
                        <a:lnTo>
                          <a:pt x="86" y="2987"/>
                        </a:lnTo>
                        <a:lnTo>
                          <a:pt x="40" y="2928"/>
                        </a:lnTo>
                        <a:lnTo>
                          <a:pt x="11" y="2857"/>
                        </a:lnTo>
                        <a:lnTo>
                          <a:pt x="0" y="2779"/>
                        </a:lnTo>
                        <a:lnTo>
                          <a:pt x="0" y="294"/>
                        </a:lnTo>
                        <a:close/>
                      </a:path>
                    </a:pathLst>
                  </a:custGeom>
                  <a:noFill/>
                  <a:ln w="13512">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sz="1200" b="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ctr"/>
                    <a:r>
                      <a:rPr lang="en-US" altLang="en-US" b="1">
                        <a:latin typeface="Times New Roman" panose="02020603050405020304" pitchFamily="18" charset="0"/>
                        <a:cs typeface="Calibri" panose="020F0502020204030204" pitchFamily="34" charset="0"/>
                      </a:rPr>
                      <a:t>Điều trị nguyên nhân sinh bệnh</a:t>
                    </a:r>
                    <a:r>
                      <a:rPr lang="vi-VN" altLang="en-US" b="1">
                        <a:latin typeface="Times New Roman" panose="02020603050405020304" pitchFamily="18" charset="0"/>
                        <a:cs typeface="Calibri" panose="020F0502020204030204" pitchFamily="34" charset="0"/>
                      </a:rPr>
                      <a:t> nếu vẫn còn cần thiết</a:t>
                    </a:r>
                    <a:endParaRPr lang="en-US" altLang="en-US">
                      <a:latin typeface="Times New Roman" panose="02020603050405020304" pitchFamily="18" charset="0"/>
                      <a:cs typeface="Calibri" panose="020F0502020204030204" pitchFamily="34" charset="0"/>
                    </a:endParaRPr>
                  </a:p>
                  <a:p>
                    <a:pPr algn="ctr"/>
                    <a:r>
                      <a:rPr lang="en-US" altLang="en-US">
                        <a:latin typeface="Times New Roman" panose="02020603050405020304" pitchFamily="18" charset="0"/>
                        <a:cs typeface="Calibri" panose="020F0502020204030204" pitchFamily="34" charset="0"/>
                      </a:rPr>
                      <a:t>(can thiệp qua nội soi, qua da hay phẫu thuật)</a:t>
                    </a:r>
                  </a:p>
                </p:txBody>
              </p:sp>
              <p:sp>
                <p:nvSpPr>
                  <p:cNvPr id="43040" name="Freeform 30">
                    <a:extLst>
                      <a:ext uri="{FF2B5EF4-FFF2-40B4-BE49-F238E27FC236}">
                        <a16:creationId xmlns:a16="http://schemas.microsoft.com/office/drawing/2014/main" id="{9EC94085-8C17-DB48-AB61-C7536CC2CD9D}"/>
                      </a:ext>
                    </a:extLst>
                  </p:cNvPr>
                  <p:cNvSpPr>
                    <a:spLocks/>
                  </p:cNvSpPr>
                  <p:nvPr/>
                </p:nvSpPr>
                <p:spPr bwMode="auto">
                  <a:xfrm>
                    <a:off x="-11575" y="1292535"/>
                    <a:ext cx="939103" cy="440831"/>
                  </a:xfrm>
                  <a:custGeom>
                    <a:avLst/>
                    <a:gdLst>
                      <a:gd name="T0" fmla="*/ 860277 w 965"/>
                      <a:gd name="T1" fmla="*/ 448995 h 486"/>
                      <a:gd name="T2" fmla="*/ 78826 w 965"/>
                      <a:gd name="T3" fmla="*/ 448995 h 486"/>
                      <a:gd name="T4" fmla="*/ 47685 w 965"/>
                      <a:gd name="T5" fmla="*/ 454437 h 486"/>
                      <a:gd name="T6" fmla="*/ 23356 w 965"/>
                      <a:gd name="T7" fmla="*/ 469857 h 486"/>
                      <a:gd name="T8" fmla="*/ 5839 w 965"/>
                      <a:gd name="T9" fmla="*/ 493440 h 486"/>
                      <a:gd name="T10" fmla="*/ 0 w 965"/>
                      <a:gd name="T11" fmla="*/ 522466 h 486"/>
                      <a:gd name="T12" fmla="*/ 0 w 965"/>
                      <a:gd name="T13" fmla="*/ 816354 h 486"/>
                      <a:gd name="T14" fmla="*/ 5839 w 965"/>
                      <a:gd name="T15" fmla="*/ 844473 h 486"/>
                      <a:gd name="T16" fmla="*/ 23356 w 965"/>
                      <a:gd name="T17" fmla="*/ 868056 h 486"/>
                      <a:gd name="T18" fmla="*/ 47685 w 965"/>
                      <a:gd name="T19" fmla="*/ 883476 h 486"/>
                      <a:gd name="T20" fmla="*/ 78826 w 965"/>
                      <a:gd name="T21" fmla="*/ 889826 h 486"/>
                      <a:gd name="T22" fmla="*/ 860277 w 965"/>
                      <a:gd name="T23" fmla="*/ 889826 h 486"/>
                      <a:gd name="T24" fmla="*/ 890445 w 965"/>
                      <a:gd name="T25" fmla="*/ 883476 h 486"/>
                      <a:gd name="T26" fmla="*/ 915747 w 965"/>
                      <a:gd name="T27" fmla="*/ 868056 h 486"/>
                      <a:gd name="T28" fmla="*/ 932291 w 965"/>
                      <a:gd name="T29" fmla="*/ 844473 h 486"/>
                      <a:gd name="T30" fmla="*/ 939103 w 965"/>
                      <a:gd name="T31" fmla="*/ 816354 h 486"/>
                      <a:gd name="T32" fmla="*/ 939103 w 965"/>
                      <a:gd name="T33" fmla="*/ 522466 h 486"/>
                      <a:gd name="T34" fmla="*/ 932291 w 965"/>
                      <a:gd name="T35" fmla="*/ 493440 h 486"/>
                      <a:gd name="T36" fmla="*/ 915747 w 965"/>
                      <a:gd name="T37" fmla="*/ 469857 h 486"/>
                      <a:gd name="T38" fmla="*/ 890445 w 965"/>
                      <a:gd name="T39" fmla="*/ 454437 h 486"/>
                      <a:gd name="T40" fmla="*/ 860277 w 965"/>
                      <a:gd name="T41" fmla="*/ 448995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5" h="486">
                        <a:moveTo>
                          <a:pt x="884" y="0"/>
                        </a:moveTo>
                        <a:lnTo>
                          <a:pt x="81" y="0"/>
                        </a:lnTo>
                        <a:lnTo>
                          <a:pt x="49" y="6"/>
                        </a:lnTo>
                        <a:lnTo>
                          <a:pt x="24" y="23"/>
                        </a:lnTo>
                        <a:lnTo>
                          <a:pt x="6" y="49"/>
                        </a:lnTo>
                        <a:lnTo>
                          <a:pt x="0" y="81"/>
                        </a:lnTo>
                        <a:lnTo>
                          <a:pt x="0" y="405"/>
                        </a:lnTo>
                        <a:lnTo>
                          <a:pt x="6" y="436"/>
                        </a:lnTo>
                        <a:lnTo>
                          <a:pt x="24" y="462"/>
                        </a:lnTo>
                        <a:lnTo>
                          <a:pt x="49" y="479"/>
                        </a:lnTo>
                        <a:lnTo>
                          <a:pt x="81" y="486"/>
                        </a:lnTo>
                        <a:lnTo>
                          <a:pt x="884" y="486"/>
                        </a:lnTo>
                        <a:lnTo>
                          <a:pt x="915" y="479"/>
                        </a:lnTo>
                        <a:lnTo>
                          <a:pt x="941" y="462"/>
                        </a:lnTo>
                        <a:lnTo>
                          <a:pt x="958" y="436"/>
                        </a:lnTo>
                        <a:lnTo>
                          <a:pt x="965" y="405"/>
                        </a:lnTo>
                        <a:lnTo>
                          <a:pt x="965" y="81"/>
                        </a:lnTo>
                        <a:lnTo>
                          <a:pt x="958" y="49"/>
                        </a:lnTo>
                        <a:lnTo>
                          <a:pt x="941" y="23"/>
                        </a:lnTo>
                        <a:lnTo>
                          <a:pt x="915" y="6"/>
                        </a:lnTo>
                        <a:lnTo>
                          <a:pt x="884"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1" name="Freeform 31">
                    <a:extLst>
                      <a:ext uri="{FF2B5EF4-FFF2-40B4-BE49-F238E27FC236}">
                        <a16:creationId xmlns:a16="http://schemas.microsoft.com/office/drawing/2014/main" id="{D4D99E91-47DB-5C44-8F19-559BC79A4436}"/>
                      </a:ext>
                    </a:extLst>
                  </p:cNvPr>
                  <p:cNvSpPr>
                    <a:spLocks/>
                  </p:cNvSpPr>
                  <p:nvPr/>
                </p:nvSpPr>
                <p:spPr bwMode="auto">
                  <a:xfrm>
                    <a:off x="-11575" y="1292535"/>
                    <a:ext cx="939103" cy="440831"/>
                  </a:xfrm>
                  <a:custGeom>
                    <a:avLst/>
                    <a:gdLst>
                      <a:gd name="T0" fmla="*/ 0 w 965"/>
                      <a:gd name="T1" fmla="*/ 522466 h 486"/>
                      <a:gd name="T2" fmla="*/ 5839 w 965"/>
                      <a:gd name="T3" fmla="*/ 493440 h 486"/>
                      <a:gd name="T4" fmla="*/ 23356 w 965"/>
                      <a:gd name="T5" fmla="*/ 469857 h 486"/>
                      <a:gd name="T6" fmla="*/ 47685 w 965"/>
                      <a:gd name="T7" fmla="*/ 454437 h 486"/>
                      <a:gd name="T8" fmla="*/ 78826 w 965"/>
                      <a:gd name="T9" fmla="*/ 448995 h 486"/>
                      <a:gd name="T10" fmla="*/ 860277 w 965"/>
                      <a:gd name="T11" fmla="*/ 448995 h 486"/>
                      <a:gd name="T12" fmla="*/ 890445 w 965"/>
                      <a:gd name="T13" fmla="*/ 454437 h 486"/>
                      <a:gd name="T14" fmla="*/ 915747 w 965"/>
                      <a:gd name="T15" fmla="*/ 469857 h 486"/>
                      <a:gd name="T16" fmla="*/ 932291 w 965"/>
                      <a:gd name="T17" fmla="*/ 493440 h 486"/>
                      <a:gd name="T18" fmla="*/ 939103 w 965"/>
                      <a:gd name="T19" fmla="*/ 522466 h 486"/>
                      <a:gd name="T20" fmla="*/ 939103 w 965"/>
                      <a:gd name="T21" fmla="*/ 816354 h 486"/>
                      <a:gd name="T22" fmla="*/ 932291 w 965"/>
                      <a:gd name="T23" fmla="*/ 844473 h 486"/>
                      <a:gd name="T24" fmla="*/ 915747 w 965"/>
                      <a:gd name="T25" fmla="*/ 868056 h 486"/>
                      <a:gd name="T26" fmla="*/ 890445 w 965"/>
                      <a:gd name="T27" fmla="*/ 883476 h 486"/>
                      <a:gd name="T28" fmla="*/ 860277 w 965"/>
                      <a:gd name="T29" fmla="*/ 889826 h 486"/>
                      <a:gd name="T30" fmla="*/ 78826 w 965"/>
                      <a:gd name="T31" fmla="*/ 889826 h 486"/>
                      <a:gd name="T32" fmla="*/ 47685 w 965"/>
                      <a:gd name="T33" fmla="*/ 883476 h 486"/>
                      <a:gd name="T34" fmla="*/ 23356 w 965"/>
                      <a:gd name="T35" fmla="*/ 868056 h 486"/>
                      <a:gd name="T36" fmla="*/ 5839 w 965"/>
                      <a:gd name="T37" fmla="*/ 844473 h 486"/>
                      <a:gd name="T38" fmla="*/ 0 w 965"/>
                      <a:gd name="T39" fmla="*/ 816354 h 486"/>
                      <a:gd name="T40" fmla="*/ 0 w 965"/>
                      <a:gd name="T41" fmla="*/ 522466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5"/>
                      <a:gd name="T64" fmla="*/ 0 h 486"/>
                      <a:gd name="T65" fmla="*/ 965 w 965"/>
                      <a:gd name="T66" fmla="*/ 486 h 4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5" h="486">
                        <a:moveTo>
                          <a:pt x="0" y="81"/>
                        </a:moveTo>
                        <a:lnTo>
                          <a:pt x="6" y="49"/>
                        </a:lnTo>
                        <a:lnTo>
                          <a:pt x="24" y="23"/>
                        </a:lnTo>
                        <a:lnTo>
                          <a:pt x="49" y="6"/>
                        </a:lnTo>
                        <a:lnTo>
                          <a:pt x="81" y="0"/>
                        </a:lnTo>
                        <a:lnTo>
                          <a:pt x="884" y="0"/>
                        </a:lnTo>
                        <a:lnTo>
                          <a:pt x="915" y="6"/>
                        </a:lnTo>
                        <a:lnTo>
                          <a:pt x="941" y="23"/>
                        </a:lnTo>
                        <a:lnTo>
                          <a:pt x="958" y="49"/>
                        </a:lnTo>
                        <a:lnTo>
                          <a:pt x="965" y="81"/>
                        </a:lnTo>
                        <a:lnTo>
                          <a:pt x="965" y="405"/>
                        </a:lnTo>
                        <a:lnTo>
                          <a:pt x="958" y="436"/>
                        </a:lnTo>
                        <a:lnTo>
                          <a:pt x="941" y="462"/>
                        </a:lnTo>
                        <a:lnTo>
                          <a:pt x="915" y="479"/>
                        </a:lnTo>
                        <a:lnTo>
                          <a:pt x="884" y="486"/>
                        </a:lnTo>
                        <a:lnTo>
                          <a:pt x="81" y="486"/>
                        </a:lnTo>
                        <a:lnTo>
                          <a:pt x="49" y="479"/>
                        </a:lnTo>
                        <a:lnTo>
                          <a:pt x="24" y="462"/>
                        </a:lnTo>
                        <a:lnTo>
                          <a:pt x="6" y="436"/>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a:t>
                    </a:r>
                    <a:r>
                      <a:rPr lang="en-US" altLang="en-US" sz="1400">
                        <a:latin typeface="Times New Roman" panose="02020603050405020304" pitchFamily="18" charset="0"/>
                        <a:cs typeface="Calibri" panose="020F0502020204030204" pitchFamily="34" charset="0"/>
                      </a:rPr>
                      <a:t> </a:t>
                    </a:r>
                  </a:p>
                  <a:p>
                    <a:pPr algn="ctr"/>
                    <a:r>
                      <a:rPr lang="vi-VN" altLang="en-US" sz="1400">
                        <a:solidFill>
                          <a:srgbClr val="FFFFFF"/>
                        </a:solidFill>
                        <a:latin typeface="Times New Roman" panose="02020603050405020304" pitchFamily="18" charset="0"/>
                        <a:cs typeface="Calibri" panose="020F0502020204030204" pitchFamily="34" charset="0"/>
                      </a:rPr>
                      <a:t>(Trung bình)</a:t>
                    </a:r>
                    <a:endParaRPr lang="en-US" altLang="en-US" sz="1400">
                      <a:latin typeface="Times New Roman" panose="02020603050405020304" pitchFamily="18" charset="0"/>
                      <a:cs typeface="Calibri" panose="020F0502020204030204" pitchFamily="34" charset="0"/>
                    </a:endParaRPr>
                  </a:p>
                </p:txBody>
              </p:sp>
              <p:sp>
                <p:nvSpPr>
                  <p:cNvPr id="43042" name="Freeform 32">
                    <a:extLst>
                      <a:ext uri="{FF2B5EF4-FFF2-40B4-BE49-F238E27FC236}">
                        <a16:creationId xmlns:a16="http://schemas.microsoft.com/office/drawing/2014/main" id="{D8CE07E9-B79C-8644-A922-25724919608F}"/>
                      </a:ext>
                    </a:extLst>
                  </p:cNvPr>
                  <p:cNvSpPr>
                    <a:spLocks/>
                  </p:cNvSpPr>
                  <p:nvPr/>
                </p:nvSpPr>
                <p:spPr bwMode="auto">
                  <a:xfrm>
                    <a:off x="1491917" y="1244409"/>
                    <a:ext cx="1266277" cy="623478"/>
                  </a:xfrm>
                  <a:custGeom>
                    <a:avLst/>
                    <a:gdLst>
                      <a:gd name="T0" fmla="*/ 0 w 1602"/>
                      <a:gd name="T1" fmla="*/ 527558 h 650"/>
                      <a:gd name="T2" fmla="*/ 6323 w 1602"/>
                      <a:gd name="T3" fmla="*/ 487272 h 650"/>
                      <a:gd name="T4" fmla="*/ 25294 w 1602"/>
                      <a:gd name="T5" fmla="*/ 453700 h 650"/>
                      <a:gd name="T6" fmla="*/ 52169 w 1602"/>
                      <a:gd name="T7" fmla="*/ 431639 h 650"/>
                      <a:gd name="T8" fmla="*/ 85367 w 1602"/>
                      <a:gd name="T9" fmla="*/ 423006 h 650"/>
                      <a:gd name="T10" fmla="*/ 1180120 w 1602"/>
                      <a:gd name="T11" fmla="*/ 423006 h 650"/>
                      <a:gd name="T12" fmla="*/ 1213318 w 1602"/>
                      <a:gd name="T13" fmla="*/ 431639 h 650"/>
                      <a:gd name="T14" fmla="*/ 1240193 w 1602"/>
                      <a:gd name="T15" fmla="*/ 453700 h 650"/>
                      <a:gd name="T16" fmla="*/ 1259163 w 1602"/>
                      <a:gd name="T17" fmla="*/ 487272 h 650"/>
                      <a:gd name="T18" fmla="*/ 1265487 w 1602"/>
                      <a:gd name="T19" fmla="*/ 527558 h 650"/>
                      <a:gd name="T20" fmla="*/ 1265487 w 1602"/>
                      <a:gd name="T21" fmla="*/ 942891 h 650"/>
                      <a:gd name="T22" fmla="*/ 1259163 w 1602"/>
                      <a:gd name="T23" fmla="*/ 983177 h 650"/>
                      <a:gd name="T24" fmla="*/ 1240193 w 1602"/>
                      <a:gd name="T25" fmla="*/ 1015790 h 650"/>
                      <a:gd name="T26" fmla="*/ 1213318 w 1602"/>
                      <a:gd name="T27" fmla="*/ 1037851 h 650"/>
                      <a:gd name="T28" fmla="*/ 1180120 w 1602"/>
                      <a:gd name="T29" fmla="*/ 1046484 h 650"/>
                      <a:gd name="T30" fmla="*/ 85367 w 1602"/>
                      <a:gd name="T31" fmla="*/ 1046484 h 650"/>
                      <a:gd name="T32" fmla="*/ 52169 w 1602"/>
                      <a:gd name="T33" fmla="*/ 1037851 h 650"/>
                      <a:gd name="T34" fmla="*/ 25294 w 1602"/>
                      <a:gd name="T35" fmla="*/ 1015790 h 650"/>
                      <a:gd name="T36" fmla="*/ 6323 w 1602"/>
                      <a:gd name="T37" fmla="*/ 983177 h 650"/>
                      <a:gd name="T38" fmla="*/ 0 w 1602"/>
                      <a:gd name="T39" fmla="*/ 942891 h 650"/>
                      <a:gd name="T40" fmla="*/ 0 w 1602"/>
                      <a:gd name="T41" fmla="*/ 527558 h 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2"/>
                      <a:gd name="T64" fmla="*/ 0 h 650"/>
                      <a:gd name="T65" fmla="*/ 1602 w 1602"/>
                      <a:gd name="T66" fmla="*/ 650 h 6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2" h="650">
                        <a:moveTo>
                          <a:pt x="0" y="109"/>
                        </a:moveTo>
                        <a:lnTo>
                          <a:pt x="8" y="67"/>
                        </a:lnTo>
                        <a:lnTo>
                          <a:pt x="32" y="32"/>
                        </a:lnTo>
                        <a:lnTo>
                          <a:pt x="66" y="9"/>
                        </a:lnTo>
                        <a:lnTo>
                          <a:pt x="108" y="0"/>
                        </a:lnTo>
                        <a:lnTo>
                          <a:pt x="1493" y="0"/>
                        </a:lnTo>
                        <a:lnTo>
                          <a:pt x="1535" y="9"/>
                        </a:lnTo>
                        <a:lnTo>
                          <a:pt x="1569" y="32"/>
                        </a:lnTo>
                        <a:lnTo>
                          <a:pt x="1593" y="67"/>
                        </a:lnTo>
                        <a:lnTo>
                          <a:pt x="1601" y="109"/>
                        </a:lnTo>
                        <a:lnTo>
                          <a:pt x="1601" y="542"/>
                        </a:lnTo>
                        <a:lnTo>
                          <a:pt x="1593" y="584"/>
                        </a:lnTo>
                        <a:lnTo>
                          <a:pt x="1569" y="618"/>
                        </a:lnTo>
                        <a:lnTo>
                          <a:pt x="1535" y="641"/>
                        </a:lnTo>
                        <a:lnTo>
                          <a:pt x="1493" y="650"/>
                        </a:lnTo>
                        <a:lnTo>
                          <a:pt x="108" y="650"/>
                        </a:lnTo>
                        <a:lnTo>
                          <a:pt x="66" y="641"/>
                        </a:lnTo>
                        <a:lnTo>
                          <a:pt x="32" y="618"/>
                        </a:lnTo>
                        <a:lnTo>
                          <a:pt x="8" y="584"/>
                        </a:lnTo>
                        <a:lnTo>
                          <a:pt x="0" y="542"/>
                        </a:lnTo>
                        <a:lnTo>
                          <a:pt x="0" y="109"/>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Nâng đỡ</a:t>
                    </a:r>
                    <a:r>
                      <a:rPr lang="vi-VN" altLang="en-US" sz="1400">
                        <a:latin typeface="Times New Roman" panose="02020603050405020304" pitchFamily="18" charset="0"/>
                        <a:cs typeface="Calibri" panose="020F0502020204030204" pitchFamily="34" charset="0"/>
                      </a:rPr>
                      <a:t> tổng trạng</a:t>
                    </a:r>
                    <a:endParaRPr lang="en-US" altLang="en-US" sz="1400">
                      <a:latin typeface="Times New Roman" panose="02020603050405020304" pitchFamily="18" charset="0"/>
                      <a:cs typeface="Calibri" panose="020F0502020204030204" pitchFamily="34" charset="0"/>
                    </a:endParaRPr>
                  </a:p>
                </p:txBody>
              </p:sp>
              <p:sp>
                <p:nvSpPr>
                  <p:cNvPr id="43043" name="Freeform 33">
                    <a:extLst>
                      <a:ext uri="{FF2B5EF4-FFF2-40B4-BE49-F238E27FC236}">
                        <a16:creationId xmlns:a16="http://schemas.microsoft.com/office/drawing/2014/main" id="{5BED8FD1-9E89-444A-AAC2-16CBBE5EF065}"/>
                      </a:ext>
                    </a:extLst>
                  </p:cNvPr>
                  <p:cNvSpPr>
                    <a:spLocks/>
                  </p:cNvSpPr>
                  <p:nvPr/>
                </p:nvSpPr>
                <p:spPr bwMode="auto">
                  <a:xfrm>
                    <a:off x="115260" y="2220685"/>
                    <a:ext cx="798813" cy="441738"/>
                  </a:xfrm>
                  <a:custGeom>
                    <a:avLst/>
                    <a:gdLst>
                      <a:gd name="T0" fmla="*/ 730775 w 951"/>
                      <a:gd name="T1" fmla="*/ 1375102 h 487"/>
                      <a:gd name="T2" fmla="*/ 68038 w 951"/>
                      <a:gd name="T3" fmla="*/ 1375102 h 487"/>
                      <a:gd name="T4" fmla="*/ 41159 w 951"/>
                      <a:gd name="T5" fmla="*/ 1381452 h 487"/>
                      <a:gd name="T6" fmla="*/ 20159 w 951"/>
                      <a:gd name="T7" fmla="*/ 1396872 h 487"/>
                      <a:gd name="T8" fmla="*/ 5040 w 951"/>
                      <a:gd name="T9" fmla="*/ 1420455 h 487"/>
                      <a:gd name="T10" fmla="*/ 0 w 951"/>
                      <a:gd name="T11" fmla="*/ 1448574 h 487"/>
                      <a:gd name="T12" fmla="*/ 0 w 951"/>
                      <a:gd name="T13" fmla="*/ 1742461 h 487"/>
                      <a:gd name="T14" fmla="*/ 5040 w 951"/>
                      <a:gd name="T15" fmla="*/ 1771487 h 487"/>
                      <a:gd name="T16" fmla="*/ 20159 w 951"/>
                      <a:gd name="T17" fmla="*/ 1795071 h 487"/>
                      <a:gd name="T18" fmla="*/ 41159 w 951"/>
                      <a:gd name="T19" fmla="*/ 1810491 h 487"/>
                      <a:gd name="T20" fmla="*/ 68038 w 951"/>
                      <a:gd name="T21" fmla="*/ 1815933 h 487"/>
                      <a:gd name="T22" fmla="*/ 730775 w 951"/>
                      <a:gd name="T23" fmla="*/ 1815933 h 487"/>
                      <a:gd name="T24" fmla="*/ 756814 w 951"/>
                      <a:gd name="T25" fmla="*/ 1810491 h 487"/>
                      <a:gd name="T26" fmla="*/ 778654 w 951"/>
                      <a:gd name="T27" fmla="*/ 1795071 h 487"/>
                      <a:gd name="T28" fmla="*/ 792933 w 951"/>
                      <a:gd name="T29" fmla="*/ 1771487 h 487"/>
                      <a:gd name="T30" fmla="*/ 798813 w 951"/>
                      <a:gd name="T31" fmla="*/ 1742461 h 487"/>
                      <a:gd name="T32" fmla="*/ 798813 w 951"/>
                      <a:gd name="T33" fmla="*/ 1448574 h 487"/>
                      <a:gd name="T34" fmla="*/ 792933 w 951"/>
                      <a:gd name="T35" fmla="*/ 1420455 h 487"/>
                      <a:gd name="T36" fmla="*/ 778654 w 951"/>
                      <a:gd name="T37" fmla="*/ 1396872 h 487"/>
                      <a:gd name="T38" fmla="*/ 756814 w 951"/>
                      <a:gd name="T39" fmla="*/ 1381452 h 487"/>
                      <a:gd name="T40" fmla="*/ 730775 w 951"/>
                      <a:gd name="T41" fmla="*/ 1375102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51" h="487">
                        <a:moveTo>
                          <a:pt x="870" y="0"/>
                        </a:moveTo>
                        <a:lnTo>
                          <a:pt x="81" y="0"/>
                        </a:lnTo>
                        <a:lnTo>
                          <a:pt x="49" y="7"/>
                        </a:lnTo>
                        <a:lnTo>
                          <a:pt x="24" y="24"/>
                        </a:lnTo>
                        <a:lnTo>
                          <a:pt x="6" y="50"/>
                        </a:lnTo>
                        <a:lnTo>
                          <a:pt x="0" y="81"/>
                        </a:lnTo>
                        <a:lnTo>
                          <a:pt x="0" y="405"/>
                        </a:lnTo>
                        <a:lnTo>
                          <a:pt x="6" y="437"/>
                        </a:lnTo>
                        <a:lnTo>
                          <a:pt x="24" y="463"/>
                        </a:lnTo>
                        <a:lnTo>
                          <a:pt x="49" y="480"/>
                        </a:lnTo>
                        <a:lnTo>
                          <a:pt x="81" y="486"/>
                        </a:lnTo>
                        <a:lnTo>
                          <a:pt x="870" y="486"/>
                        </a:lnTo>
                        <a:lnTo>
                          <a:pt x="901" y="480"/>
                        </a:lnTo>
                        <a:lnTo>
                          <a:pt x="927" y="463"/>
                        </a:lnTo>
                        <a:lnTo>
                          <a:pt x="944" y="437"/>
                        </a:lnTo>
                        <a:lnTo>
                          <a:pt x="951" y="405"/>
                        </a:lnTo>
                        <a:lnTo>
                          <a:pt x="951" y="81"/>
                        </a:lnTo>
                        <a:lnTo>
                          <a:pt x="944" y="50"/>
                        </a:lnTo>
                        <a:lnTo>
                          <a:pt x="927" y="24"/>
                        </a:lnTo>
                        <a:lnTo>
                          <a:pt x="901" y="7"/>
                        </a:lnTo>
                        <a:lnTo>
                          <a:pt x="870" y="0"/>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a:p>
                </p:txBody>
              </p:sp>
              <p:sp>
                <p:nvSpPr>
                  <p:cNvPr id="43044" name="Freeform 34">
                    <a:extLst>
                      <a:ext uri="{FF2B5EF4-FFF2-40B4-BE49-F238E27FC236}">
                        <a16:creationId xmlns:a16="http://schemas.microsoft.com/office/drawing/2014/main" id="{2A7E4C02-3940-2A4E-BE28-C472343365D6}"/>
                      </a:ext>
                    </a:extLst>
                  </p:cNvPr>
                  <p:cNvSpPr>
                    <a:spLocks/>
                  </p:cNvSpPr>
                  <p:nvPr/>
                </p:nvSpPr>
                <p:spPr bwMode="auto">
                  <a:xfrm>
                    <a:off x="115260" y="2220685"/>
                    <a:ext cx="798813" cy="441738"/>
                  </a:xfrm>
                  <a:custGeom>
                    <a:avLst/>
                    <a:gdLst>
                      <a:gd name="T0" fmla="*/ 0 w 951"/>
                      <a:gd name="T1" fmla="*/ 1448574 h 487"/>
                      <a:gd name="T2" fmla="*/ 5040 w 951"/>
                      <a:gd name="T3" fmla="*/ 1420455 h 487"/>
                      <a:gd name="T4" fmla="*/ 20159 w 951"/>
                      <a:gd name="T5" fmla="*/ 1396872 h 487"/>
                      <a:gd name="T6" fmla="*/ 41159 w 951"/>
                      <a:gd name="T7" fmla="*/ 1381452 h 487"/>
                      <a:gd name="T8" fmla="*/ 68038 w 951"/>
                      <a:gd name="T9" fmla="*/ 1375102 h 487"/>
                      <a:gd name="T10" fmla="*/ 730775 w 951"/>
                      <a:gd name="T11" fmla="*/ 1375102 h 487"/>
                      <a:gd name="T12" fmla="*/ 756814 w 951"/>
                      <a:gd name="T13" fmla="*/ 1381452 h 487"/>
                      <a:gd name="T14" fmla="*/ 778654 w 951"/>
                      <a:gd name="T15" fmla="*/ 1396872 h 487"/>
                      <a:gd name="T16" fmla="*/ 792933 w 951"/>
                      <a:gd name="T17" fmla="*/ 1420455 h 487"/>
                      <a:gd name="T18" fmla="*/ 798813 w 951"/>
                      <a:gd name="T19" fmla="*/ 1448574 h 487"/>
                      <a:gd name="T20" fmla="*/ 798813 w 951"/>
                      <a:gd name="T21" fmla="*/ 1742461 h 487"/>
                      <a:gd name="T22" fmla="*/ 792933 w 951"/>
                      <a:gd name="T23" fmla="*/ 1771487 h 487"/>
                      <a:gd name="T24" fmla="*/ 778654 w 951"/>
                      <a:gd name="T25" fmla="*/ 1795071 h 487"/>
                      <a:gd name="T26" fmla="*/ 756814 w 951"/>
                      <a:gd name="T27" fmla="*/ 1810491 h 487"/>
                      <a:gd name="T28" fmla="*/ 730775 w 951"/>
                      <a:gd name="T29" fmla="*/ 1815933 h 487"/>
                      <a:gd name="T30" fmla="*/ 68038 w 951"/>
                      <a:gd name="T31" fmla="*/ 1815933 h 487"/>
                      <a:gd name="T32" fmla="*/ 41159 w 951"/>
                      <a:gd name="T33" fmla="*/ 1810491 h 487"/>
                      <a:gd name="T34" fmla="*/ 20159 w 951"/>
                      <a:gd name="T35" fmla="*/ 1795071 h 487"/>
                      <a:gd name="T36" fmla="*/ 5040 w 951"/>
                      <a:gd name="T37" fmla="*/ 1771487 h 487"/>
                      <a:gd name="T38" fmla="*/ 0 w 951"/>
                      <a:gd name="T39" fmla="*/ 1742461 h 487"/>
                      <a:gd name="T40" fmla="*/ 0 w 951"/>
                      <a:gd name="T41" fmla="*/ 1448574 h 4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1"/>
                      <a:gd name="T64" fmla="*/ 0 h 487"/>
                      <a:gd name="T65" fmla="*/ 951 w 951"/>
                      <a:gd name="T66" fmla="*/ 487 h 4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1" h="487">
                        <a:moveTo>
                          <a:pt x="0" y="81"/>
                        </a:moveTo>
                        <a:lnTo>
                          <a:pt x="6" y="50"/>
                        </a:lnTo>
                        <a:lnTo>
                          <a:pt x="24" y="24"/>
                        </a:lnTo>
                        <a:lnTo>
                          <a:pt x="49" y="7"/>
                        </a:lnTo>
                        <a:lnTo>
                          <a:pt x="81" y="0"/>
                        </a:lnTo>
                        <a:lnTo>
                          <a:pt x="870" y="0"/>
                        </a:lnTo>
                        <a:lnTo>
                          <a:pt x="901" y="7"/>
                        </a:lnTo>
                        <a:lnTo>
                          <a:pt x="927" y="24"/>
                        </a:lnTo>
                        <a:lnTo>
                          <a:pt x="944" y="50"/>
                        </a:lnTo>
                        <a:lnTo>
                          <a:pt x="951" y="81"/>
                        </a:lnTo>
                        <a:lnTo>
                          <a:pt x="951" y="405"/>
                        </a:lnTo>
                        <a:lnTo>
                          <a:pt x="944" y="437"/>
                        </a:lnTo>
                        <a:lnTo>
                          <a:pt x="927" y="463"/>
                        </a:lnTo>
                        <a:lnTo>
                          <a:pt x="901" y="480"/>
                        </a:lnTo>
                        <a:lnTo>
                          <a:pt x="870" y="486"/>
                        </a:lnTo>
                        <a:lnTo>
                          <a:pt x="81" y="486"/>
                        </a:lnTo>
                        <a:lnTo>
                          <a:pt x="49" y="480"/>
                        </a:lnTo>
                        <a:lnTo>
                          <a:pt x="24" y="463"/>
                        </a:lnTo>
                        <a:lnTo>
                          <a:pt x="6" y="437"/>
                        </a:lnTo>
                        <a:lnTo>
                          <a:pt x="0" y="405"/>
                        </a:lnTo>
                        <a:lnTo>
                          <a:pt x="0" y="81"/>
                        </a:lnTo>
                        <a:close/>
                      </a:path>
                    </a:pathLst>
                  </a:custGeom>
                  <a:noFill/>
                  <a:ln w="15024">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solidFill>
                          <a:srgbClr val="FFFFFF"/>
                        </a:solidFill>
                        <a:latin typeface="Times New Roman" panose="02020603050405020304" pitchFamily="18" charset="0"/>
                        <a:cs typeface="Calibri" panose="020F0502020204030204" pitchFamily="34" charset="0"/>
                      </a:rPr>
                      <a:t>Độ III</a:t>
                    </a:r>
                    <a:endParaRPr lang="en-US" altLang="en-US" sz="1400">
                      <a:latin typeface="Times New Roman" panose="02020603050405020304" pitchFamily="18" charset="0"/>
                      <a:cs typeface="Calibri" panose="020F0502020204030204" pitchFamily="34" charset="0"/>
                    </a:endParaRPr>
                  </a:p>
                  <a:p>
                    <a:pPr algn="ctr"/>
                    <a:r>
                      <a:rPr lang="vi-VN" altLang="en-US" sz="1400">
                        <a:solidFill>
                          <a:srgbClr val="FFFFFF"/>
                        </a:solidFill>
                        <a:latin typeface="Times New Roman" panose="02020603050405020304" pitchFamily="18" charset="0"/>
                        <a:cs typeface="Calibri" panose="020F0502020204030204" pitchFamily="34" charset="0"/>
                      </a:rPr>
                      <a:t>(Nặng)</a:t>
                    </a:r>
                    <a:endParaRPr lang="en-US" altLang="en-US" sz="1400">
                      <a:latin typeface="Times New Roman" panose="02020603050405020304" pitchFamily="18" charset="0"/>
                      <a:cs typeface="Calibri" panose="020F0502020204030204" pitchFamily="34" charset="0"/>
                    </a:endParaRPr>
                  </a:p>
                </p:txBody>
              </p:sp>
              <p:sp>
                <p:nvSpPr>
                  <p:cNvPr id="43045" name="Freeform 35">
                    <a:extLst>
                      <a:ext uri="{FF2B5EF4-FFF2-40B4-BE49-F238E27FC236}">
                        <a16:creationId xmlns:a16="http://schemas.microsoft.com/office/drawing/2014/main" id="{59942EC3-3A25-C343-8E91-C177847251B9}"/>
                      </a:ext>
                    </a:extLst>
                  </p:cNvPr>
                  <p:cNvSpPr>
                    <a:spLocks/>
                  </p:cNvSpPr>
                  <p:nvPr/>
                </p:nvSpPr>
                <p:spPr bwMode="auto">
                  <a:xfrm>
                    <a:off x="1483707" y="2144985"/>
                    <a:ext cx="1709965" cy="585053"/>
                  </a:xfrm>
                  <a:custGeom>
                    <a:avLst/>
                    <a:gdLst>
                      <a:gd name="T0" fmla="*/ 0 w 1573"/>
                      <a:gd name="T1" fmla="*/ 1402313 h 645"/>
                      <a:gd name="T2" fmla="*/ 9784 w 1573"/>
                      <a:gd name="T3" fmla="*/ 1364217 h 645"/>
                      <a:gd name="T4" fmla="*/ 34786 w 1573"/>
                      <a:gd name="T5" fmla="*/ 1333377 h 645"/>
                      <a:gd name="T6" fmla="*/ 71747 w 1573"/>
                      <a:gd name="T7" fmla="*/ 1312514 h 645"/>
                      <a:gd name="T8" fmla="*/ 117404 w 1573"/>
                      <a:gd name="T9" fmla="*/ 1304351 h 645"/>
                      <a:gd name="T10" fmla="*/ 1593648 w 1573"/>
                      <a:gd name="T11" fmla="*/ 1304351 h 645"/>
                      <a:gd name="T12" fmla="*/ 1638218 w 1573"/>
                      <a:gd name="T13" fmla="*/ 1312514 h 645"/>
                      <a:gd name="T14" fmla="*/ 1676266 w 1573"/>
                      <a:gd name="T15" fmla="*/ 1333377 h 645"/>
                      <a:gd name="T16" fmla="*/ 1701268 w 1573"/>
                      <a:gd name="T17" fmla="*/ 1364217 h 645"/>
                      <a:gd name="T18" fmla="*/ 1709965 w 1573"/>
                      <a:gd name="T19" fmla="*/ 1402313 h 645"/>
                      <a:gd name="T20" fmla="*/ 1709965 w 1573"/>
                      <a:gd name="T21" fmla="*/ 1791441 h 645"/>
                      <a:gd name="T22" fmla="*/ 1701268 w 1573"/>
                      <a:gd name="T23" fmla="*/ 1829538 h 645"/>
                      <a:gd name="T24" fmla="*/ 1676266 w 1573"/>
                      <a:gd name="T25" fmla="*/ 1860378 h 645"/>
                      <a:gd name="T26" fmla="*/ 1638218 w 1573"/>
                      <a:gd name="T27" fmla="*/ 1881240 h 645"/>
                      <a:gd name="T28" fmla="*/ 1593648 w 1573"/>
                      <a:gd name="T29" fmla="*/ 1889404 h 645"/>
                      <a:gd name="T30" fmla="*/ 117404 w 1573"/>
                      <a:gd name="T31" fmla="*/ 1889404 h 645"/>
                      <a:gd name="T32" fmla="*/ 71747 w 1573"/>
                      <a:gd name="T33" fmla="*/ 1881240 h 645"/>
                      <a:gd name="T34" fmla="*/ 34786 w 1573"/>
                      <a:gd name="T35" fmla="*/ 1860378 h 645"/>
                      <a:gd name="T36" fmla="*/ 9784 w 1573"/>
                      <a:gd name="T37" fmla="*/ 1829538 h 645"/>
                      <a:gd name="T38" fmla="*/ 0 w 1573"/>
                      <a:gd name="T39" fmla="*/ 1791441 h 645"/>
                      <a:gd name="T40" fmla="*/ 0 w 1573"/>
                      <a:gd name="T41" fmla="*/ 1402313 h 6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3"/>
                      <a:gd name="T64" fmla="*/ 0 h 645"/>
                      <a:gd name="T65" fmla="*/ 1573 w 1573"/>
                      <a:gd name="T66" fmla="*/ 645 h 6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3" h="645">
                        <a:moveTo>
                          <a:pt x="0" y="108"/>
                        </a:moveTo>
                        <a:lnTo>
                          <a:pt x="9" y="66"/>
                        </a:lnTo>
                        <a:lnTo>
                          <a:pt x="32" y="32"/>
                        </a:lnTo>
                        <a:lnTo>
                          <a:pt x="66" y="9"/>
                        </a:lnTo>
                        <a:lnTo>
                          <a:pt x="108" y="0"/>
                        </a:lnTo>
                        <a:lnTo>
                          <a:pt x="1466" y="0"/>
                        </a:lnTo>
                        <a:lnTo>
                          <a:pt x="1507" y="9"/>
                        </a:lnTo>
                        <a:lnTo>
                          <a:pt x="1542" y="32"/>
                        </a:lnTo>
                        <a:lnTo>
                          <a:pt x="1565" y="66"/>
                        </a:lnTo>
                        <a:lnTo>
                          <a:pt x="1573" y="108"/>
                        </a:lnTo>
                        <a:lnTo>
                          <a:pt x="1573" y="537"/>
                        </a:lnTo>
                        <a:lnTo>
                          <a:pt x="1565" y="579"/>
                        </a:lnTo>
                        <a:lnTo>
                          <a:pt x="1542" y="613"/>
                        </a:lnTo>
                        <a:lnTo>
                          <a:pt x="1507" y="636"/>
                        </a:lnTo>
                        <a:lnTo>
                          <a:pt x="1466" y="645"/>
                        </a:lnTo>
                        <a:lnTo>
                          <a:pt x="108" y="645"/>
                        </a:lnTo>
                        <a:lnTo>
                          <a:pt x="66" y="636"/>
                        </a:lnTo>
                        <a:lnTo>
                          <a:pt x="32" y="613"/>
                        </a:lnTo>
                        <a:lnTo>
                          <a:pt x="9" y="579"/>
                        </a:lnTo>
                        <a:lnTo>
                          <a:pt x="0" y="537"/>
                        </a:lnTo>
                        <a:lnTo>
                          <a:pt x="0" y="108"/>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en-US" altLang="en-US" sz="1400" b="1">
                        <a:solidFill>
                          <a:srgbClr val="FFFF00"/>
                        </a:solidFill>
                        <a:latin typeface="Times New Roman" panose="02020603050405020304" pitchFamily="18" charset="0"/>
                        <a:cs typeface="Calibri" panose="020F0502020204030204" pitchFamily="34" charset="0"/>
                      </a:rPr>
                      <a:t>khẩn</a:t>
                    </a: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Kháng sinh</a:t>
                    </a:r>
                  </a:p>
                  <a:p>
                    <a:pPr algn="ctr"/>
                    <a:r>
                      <a:rPr lang="en-US" altLang="en-US" sz="1400">
                        <a:latin typeface="Times New Roman" panose="02020603050405020304" pitchFamily="18" charset="0"/>
                        <a:cs typeface="Calibri" panose="020F0502020204030204" pitchFamily="34" charset="0"/>
                      </a:rPr>
                      <a:t>Hồi sức tích cực</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a:p>
                    <a:pPr algn="ctr"/>
                    <a:r>
                      <a:rPr lang="en-US" altLang="en-US" sz="1400">
                        <a:latin typeface="Times New Roman" panose="02020603050405020304" pitchFamily="18" charset="0"/>
                        <a:cs typeface="Calibri" panose="020F0502020204030204" pitchFamily="34" charset="0"/>
                      </a:rPr>
                      <a:t> </a:t>
                    </a:r>
                  </a:p>
                </p:txBody>
              </p:sp>
              <p:sp>
                <p:nvSpPr>
                  <p:cNvPr id="43046" name="Freeform 37">
                    <a:extLst>
                      <a:ext uri="{FF2B5EF4-FFF2-40B4-BE49-F238E27FC236}">
                        <a16:creationId xmlns:a16="http://schemas.microsoft.com/office/drawing/2014/main" id="{F2148DE3-D65F-FF41-8513-93D79421A3D9}"/>
                      </a:ext>
                    </a:extLst>
                  </p:cNvPr>
                  <p:cNvSpPr>
                    <a:spLocks/>
                  </p:cNvSpPr>
                  <p:nvPr/>
                </p:nvSpPr>
                <p:spPr bwMode="auto">
                  <a:xfrm>
                    <a:off x="3338924" y="782011"/>
                    <a:ext cx="989856" cy="438110"/>
                  </a:xfrm>
                  <a:custGeom>
                    <a:avLst/>
                    <a:gdLst>
                      <a:gd name="T0" fmla="*/ 0 w 978"/>
                      <a:gd name="T1" fmla="*/ 33561 h 483"/>
                      <a:gd name="T2" fmla="*/ 6073 w 978"/>
                      <a:gd name="T3" fmla="*/ 5442 h 483"/>
                      <a:gd name="T4" fmla="*/ 24291 w 978"/>
                      <a:gd name="T5" fmla="*/ -18141 h 483"/>
                      <a:gd name="T6" fmla="*/ 49594 w 978"/>
                      <a:gd name="T7" fmla="*/ -33561 h 483"/>
                      <a:gd name="T8" fmla="*/ 80970 w 978"/>
                      <a:gd name="T9" fmla="*/ -39004 h 483"/>
                      <a:gd name="T10" fmla="*/ 908886 w 978"/>
                      <a:gd name="T11" fmla="*/ -39004 h 483"/>
                      <a:gd name="T12" fmla="*/ 940262 w 978"/>
                      <a:gd name="T13" fmla="*/ -33561 h 483"/>
                      <a:gd name="T14" fmla="*/ 965565 w 978"/>
                      <a:gd name="T15" fmla="*/ -18141 h 483"/>
                      <a:gd name="T16" fmla="*/ 983783 w 978"/>
                      <a:gd name="T17" fmla="*/ 5442 h 483"/>
                      <a:gd name="T18" fmla="*/ 989856 w 978"/>
                      <a:gd name="T19" fmla="*/ 33561 h 483"/>
                      <a:gd name="T20" fmla="*/ 989856 w 978"/>
                      <a:gd name="T21" fmla="*/ 325635 h 483"/>
                      <a:gd name="T22" fmla="*/ 983783 w 978"/>
                      <a:gd name="T23" fmla="*/ 353753 h 483"/>
                      <a:gd name="T24" fmla="*/ 965565 w 978"/>
                      <a:gd name="T25" fmla="*/ 377337 h 483"/>
                      <a:gd name="T26" fmla="*/ 940262 w 978"/>
                      <a:gd name="T27" fmla="*/ 392757 h 483"/>
                      <a:gd name="T28" fmla="*/ 908886 w 978"/>
                      <a:gd name="T29" fmla="*/ 398199 h 483"/>
                      <a:gd name="T30" fmla="*/ 80970 w 978"/>
                      <a:gd name="T31" fmla="*/ 398199 h 483"/>
                      <a:gd name="T32" fmla="*/ 49594 w 978"/>
                      <a:gd name="T33" fmla="*/ 392757 h 483"/>
                      <a:gd name="T34" fmla="*/ 24291 w 978"/>
                      <a:gd name="T35" fmla="*/ 377337 h 483"/>
                      <a:gd name="T36" fmla="*/ 6073 w 978"/>
                      <a:gd name="T37" fmla="*/ 353753 h 483"/>
                      <a:gd name="T38" fmla="*/ 0 w 978"/>
                      <a:gd name="T39" fmla="*/ 325635 h 483"/>
                      <a:gd name="T40" fmla="*/ 0 w 978"/>
                      <a:gd name="T41" fmla="*/ 33561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a:t>
                    </a:r>
                  </a:p>
                </p:txBody>
              </p:sp>
              <p:pic>
                <p:nvPicPr>
                  <p:cNvPr id="43047" name="Picture 38">
                    <a:extLst>
                      <a:ext uri="{FF2B5EF4-FFF2-40B4-BE49-F238E27FC236}">
                        <a16:creationId xmlns:a16="http://schemas.microsoft.com/office/drawing/2014/main" id="{7D74DC91-9BBF-1E48-8FDD-9EE0DA21A3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1324" y="125394"/>
                    <a:ext cx="201247" cy="19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8" name="Picture 39">
                    <a:extLst>
                      <a:ext uri="{FF2B5EF4-FFF2-40B4-BE49-F238E27FC236}">
                        <a16:creationId xmlns:a16="http://schemas.microsoft.com/office/drawing/2014/main" id="{B1BC0A14-86E6-8449-8DA3-2DDA30B61F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9445" y="1037131"/>
                    <a:ext cx="183125" cy="1721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49" name="Picture 40">
                    <a:extLst>
                      <a:ext uri="{FF2B5EF4-FFF2-40B4-BE49-F238E27FC236}">
                        <a16:creationId xmlns:a16="http://schemas.microsoft.com/office/drawing/2014/main" id="{C6AC960F-D097-DC41-8809-251ECEDED12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59305" y="1980097"/>
                    <a:ext cx="179618" cy="1688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3023" name="Freeform 13">
                  <a:extLst>
                    <a:ext uri="{FF2B5EF4-FFF2-40B4-BE49-F238E27FC236}">
                      <a16:creationId xmlns:a16="http://schemas.microsoft.com/office/drawing/2014/main" id="{F1B28021-A1C5-6F4B-9E19-C039D9DD2918}"/>
                    </a:ext>
                  </a:extLst>
                </p:cNvPr>
                <p:cNvSpPr>
                  <a:spLocks/>
                </p:cNvSpPr>
                <p:nvPr/>
              </p:nvSpPr>
              <p:spPr bwMode="auto">
                <a:xfrm>
                  <a:off x="3227754" y="1292528"/>
                  <a:ext cx="1018076" cy="450749"/>
                </a:xfrm>
                <a:custGeom>
                  <a:avLst/>
                  <a:gdLst>
                    <a:gd name="T0" fmla="*/ 0 w 978"/>
                    <a:gd name="T1" fmla="*/ 34529 h 483"/>
                    <a:gd name="T2" fmla="*/ 6246 w 978"/>
                    <a:gd name="T3" fmla="*/ 5599 h 483"/>
                    <a:gd name="T4" fmla="*/ 24983 w 978"/>
                    <a:gd name="T5" fmla="*/ -18665 h 483"/>
                    <a:gd name="T6" fmla="*/ 51008 w 978"/>
                    <a:gd name="T7" fmla="*/ -34529 h 483"/>
                    <a:gd name="T8" fmla="*/ 83278 w 978"/>
                    <a:gd name="T9" fmla="*/ -40129 h 483"/>
                    <a:gd name="T10" fmla="*/ 934798 w 978"/>
                    <a:gd name="T11" fmla="*/ -40129 h 483"/>
                    <a:gd name="T12" fmla="*/ 967068 w 978"/>
                    <a:gd name="T13" fmla="*/ -34529 h 483"/>
                    <a:gd name="T14" fmla="*/ 993093 w 978"/>
                    <a:gd name="T15" fmla="*/ -18665 h 483"/>
                    <a:gd name="T16" fmla="*/ 1011830 w 978"/>
                    <a:gd name="T17" fmla="*/ 5599 h 483"/>
                    <a:gd name="T18" fmla="*/ 1018076 w 978"/>
                    <a:gd name="T19" fmla="*/ 34529 h 483"/>
                    <a:gd name="T20" fmla="*/ 1018076 w 978"/>
                    <a:gd name="T21" fmla="*/ 335029 h 483"/>
                    <a:gd name="T22" fmla="*/ 1011830 w 978"/>
                    <a:gd name="T23" fmla="*/ 363959 h 483"/>
                    <a:gd name="T24" fmla="*/ 993093 w 978"/>
                    <a:gd name="T25" fmla="*/ 388223 h 483"/>
                    <a:gd name="T26" fmla="*/ 967068 w 978"/>
                    <a:gd name="T27" fmla="*/ 404088 h 483"/>
                    <a:gd name="T28" fmla="*/ 934798 w 978"/>
                    <a:gd name="T29" fmla="*/ 409687 h 483"/>
                    <a:gd name="T30" fmla="*/ 83278 w 978"/>
                    <a:gd name="T31" fmla="*/ 409687 h 483"/>
                    <a:gd name="T32" fmla="*/ 51008 w 978"/>
                    <a:gd name="T33" fmla="*/ 404088 h 483"/>
                    <a:gd name="T34" fmla="*/ 24983 w 978"/>
                    <a:gd name="T35" fmla="*/ 388223 h 483"/>
                    <a:gd name="T36" fmla="*/ 6246 w 978"/>
                    <a:gd name="T37" fmla="*/ 363959 h 483"/>
                    <a:gd name="T38" fmla="*/ 0 w 978"/>
                    <a:gd name="T39" fmla="*/ 335029 h 483"/>
                    <a:gd name="T40" fmla="*/ 0 w 978"/>
                    <a:gd name="T41" fmla="*/ 34529 h 4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8"/>
                    <a:gd name="T64" fmla="*/ 0 h 483"/>
                    <a:gd name="T65" fmla="*/ 978 w 978"/>
                    <a:gd name="T66" fmla="*/ 483 h 4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8" h="483">
                      <a:moveTo>
                        <a:pt x="0" y="80"/>
                      </a:moveTo>
                      <a:lnTo>
                        <a:pt x="6" y="49"/>
                      </a:lnTo>
                      <a:lnTo>
                        <a:pt x="24" y="23"/>
                      </a:lnTo>
                      <a:lnTo>
                        <a:pt x="49" y="6"/>
                      </a:lnTo>
                      <a:lnTo>
                        <a:pt x="80" y="0"/>
                      </a:lnTo>
                      <a:lnTo>
                        <a:pt x="898" y="0"/>
                      </a:lnTo>
                      <a:lnTo>
                        <a:pt x="929" y="6"/>
                      </a:lnTo>
                      <a:lnTo>
                        <a:pt x="954" y="23"/>
                      </a:lnTo>
                      <a:lnTo>
                        <a:pt x="972" y="49"/>
                      </a:lnTo>
                      <a:lnTo>
                        <a:pt x="978" y="80"/>
                      </a:lnTo>
                      <a:lnTo>
                        <a:pt x="978" y="402"/>
                      </a:lnTo>
                      <a:lnTo>
                        <a:pt x="972" y="433"/>
                      </a:lnTo>
                      <a:lnTo>
                        <a:pt x="954" y="459"/>
                      </a:lnTo>
                      <a:lnTo>
                        <a:pt x="929" y="476"/>
                      </a:lnTo>
                      <a:lnTo>
                        <a:pt x="898" y="482"/>
                      </a:lnTo>
                      <a:lnTo>
                        <a:pt x="80" y="482"/>
                      </a:lnTo>
                      <a:lnTo>
                        <a:pt x="49" y="476"/>
                      </a:lnTo>
                      <a:lnTo>
                        <a:pt x="24" y="459"/>
                      </a:lnTo>
                      <a:lnTo>
                        <a:pt x="6" y="433"/>
                      </a:lnTo>
                      <a:lnTo>
                        <a:pt x="0" y="402"/>
                      </a:lnTo>
                      <a:lnTo>
                        <a:pt x="0" y="80"/>
                      </a:lnTo>
                      <a:close/>
                    </a:path>
                  </a:pathLst>
                </a:custGeom>
                <a:noFill/>
                <a:ln w="15024">
                  <a:solidFill>
                    <a:srgbClr val="C0504D"/>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a:latin typeface="Times New Roman" panose="02020603050405020304" pitchFamily="18" charset="0"/>
                      <a:cs typeface="Calibri" panose="020F0502020204030204" pitchFamily="34" charset="0"/>
                    </a:rPr>
                    <a:t>Dẫn lưu đường mật </a:t>
                  </a:r>
                  <a:r>
                    <a:rPr lang="vi-VN" altLang="en-US" sz="1400" b="1">
                      <a:solidFill>
                        <a:srgbClr val="FFFF00"/>
                      </a:solidFill>
                      <a:latin typeface="Times New Roman" panose="02020603050405020304" pitchFamily="18" charset="0"/>
                      <a:cs typeface="Calibri" panose="020F0502020204030204" pitchFamily="34" charset="0"/>
                    </a:rPr>
                    <a:t>sớm</a:t>
                  </a:r>
                  <a:endParaRPr lang="en-US" altLang="en-US" sz="1400">
                    <a:solidFill>
                      <a:srgbClr val="FFFF00"/>
                    </a:solidFill>
                    <a:latin typeface="Times New Roman" panose="02020603050405020304" pitchFamily="18"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F737F36E-B1DF-ED47-A70C-8910D4815D1C}"/>
                    </a:ext>
                  </a:extLst>
                </p:cNvPr>
                <p:cNvCxnSpPr/>
                <p:nvPr/>
              </p:nvCxnSpPr>
              <p:spPr>
                <a:xfrm>
                  <a:off x="812949"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9F0F2E-F75C-354B-A135-FBBC6A204616}"/>
                    </a:ext>
                  </a:extLst>
                </p:cNvPr>
                <p:cNvCxnSpPr/>
                <p:nvPr/>
              </p:nvCxnSpPr>
              <p:spPr>
                <a:xfrm>
                  <a:off x="804979" y="625397"/>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D55C8C-20DB-9741-8A85-8840943C49CA}"/>
                    </a:ext>
                  </a:extLst>
                </p:cNvPr>
                <p:cNvCxnSpPr/>
                <p:nvPr/>
              </p:nvCxnSpPr>
              <p:spPr>
                <a:xfrm flipV="1">
                  <a:off x="2626143" y="257906"/>
                  <a:ext cx="629637" cy="367491"/>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AB9FDD-988E-0846-BD47-D19D84717AC8}"/>
                    </a:ext>
                  </a:extLst>
                </p:cNvPr>
                <p:cNvCxnSpPr/>
                <p:nvPr/>
              </p:nvCxnSpPr>
              <p:spPr>
                <a:xfrm>
                  <a:off x="2642083" y="625397"/>
                  <a:ext cx="615024" cy="421729"/>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145531-714B-B64E-8D89-A338CE31F8E5}"/>
                    </a:ext>
                  </a:extLst>
                </p:cNvPr>
                <p:cNvCxnSpPr/>
                <p:nvPr/>
              </p:nvCxnSpPr>
              <p:spPr>
                <a:xfrm>
                  <a:off x="4236100" y="257906"/>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AA4B00-FD49-444E-83A6-54218272389D}"/>
                    </a:ext>
                  </a:extLst>
                </p:cNvPr>
                <p:cNvCxnSpPr/>
                <p:nvPr/>
              </p:nvCxnSpPr>
              <p:spPr>
                <a:xfrm>
                  <a:off x="4236100" y="103163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CBBBC4-6FEB-574A-AE23-52875DD5257F}"/>
                    </a:ext>
                  </a:extLst>
                </p:cNvPr>
                <p:cNvCxnSpPr/>
                <p:nvPr/>
              </p:nvCxnSpPr>
              <p:spPr>
                <a:xfrm>
                  <a:off x="4236100" y="1524200"/>
                  <a:ext cx="460936"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92ADF0-BF4A-344E-A4F5-B685D21017FB}"/>
                    </a:ext>
                  </a:extLst>
                </p:cNvPr>
                <p:cNvCxnSpPr/>
                <p:nvPr/>
              </p:nvCxnSpPr>
              <p:spPr>
                <a:xfrm>
                  <a:off x="2656694" y="1524200"/>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8D6053-505C-C54E-9B01-8C76861B2793}"/>
                    </a:ext>
                  </a:extLst>
                </p:cNvPr>
                <p:cNvCxnSpPr/>
                <p:nvPr/>
              </p:nvCxnSpPr>
              <p:spPr>
                <a:xfrm>
                  <a:off x="804979" y="2453996"/>
                  <a:ext cx="57118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FB1B28-8741-294D-B50F-1C4FA28C60B6}"/>
                    </a:ext>
                  </a:extLst>
                </p:cNvPr>
                <p:cNvCxnSpPr/>
                <p:nvPr/>
              </p:nvCxnSpPr>
              <p:spPr>
                <a:xfrm flipV="1">
                  <a:off x="2626143" y="617649"/>
                  <a:ext cx="2060266" cy="7748"/>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6455AB-04E3-EB4D-9F1E-446D8E994962}"/>
                    </a:ext>
                  </a:extLst>
                </p:cNvPr>
                <p:cNvCxnSpPr/>
                <p:nvPr/>
              </p:nvCxnSpPr>
              <p:spPr>
                <a:xfrm flipV="1">
                  <a:off x="2642083" y="1789856"/>
                  <a:ext cx="2060266" cy="7749"/>
                </a:xfrm>
                <a:prstGeom prst="straightConnector1">
                  <a:avLst/>
                </a:prstGeom>
                <a:ln w="317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1" name="Text Box 27711">
                <a:extLst>
                  <a:ext uri="{FF2B5EF4-FFF2-40B4-BE49-F238E27FC236}">
                    <a16:creationId xmlns:a16="http://schemas.microsoft.com/office/drawing/2014/main" id="{EB65E27B-FD7B-984C-9F61-B8885F8722D7}"/>
                  </a:ext>
                </a:extLst>
              </p:cNvPr>
              <p:cNvSpPr txBox="1"/>
              <p:nvPr/>
            </p:nvSpPr>
            <p:spPr>
              <a:xfrm>
                <a:off x="4500745" y="1968161"/>
                <a:ext cx="207457" cy="27306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b="1">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b="1">
                  <a:solidFill>
                    <a:schemeClr val="tx1"/>
                  </a:solidFill>
                  <a:latin typeface="Times New Roman" panose="02020603050405020304" pitchFamily="18" charset="0"/>
                  <a:ea typeface="Calibri" panose="020F0502020204030204" pitchFamily="34" charset="0"/>
                </a:endParaRPr>
              </a:p>
            </p:txBody>
          </p:sp>
          <p:sp>
            <p:nvSpPr>
              <p:cNvPr id="12" name="Text Box 27708">
                <a:extLst>
                  <a:ext uri="{FF2B5EF4-FFF2-40B4-BE49-F238E27FC236}">
                    <a16:creationId xmlns:a16="http://schemas.microsoft.com/office/drawing/2014/main" id="{2A9F8163-BCBB-4A43-94B3-9DBEFE3CCEE5}"/>
                  </a:ext>
                </a:extLst>
              </p:cNvPr>
              <p:cNvSpPr txBox="1"/>
              <p:nvPr/>
            </p:nvSpPr>
            <p:spPr>
              <a:xfrm>
                <a:off x="4477844" y="633594"/>
                <a:ext cx="230359" cy="228141"/>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a:solidFill>
                    <a:schemeClr val="tx1"/>
                  </a:solidFill>
                  <a:latin typeface="Times New Roman" panose="02020603050405020304" pitchFamily="18" charset="0"/>
                  <a:ea typeface="Calibri" panose="020F0502020204030204" pitchFamily="34" charset="0"/>
                </a:endParaRPr>
              </a:p>
            </p:txBody>
          </p:sp>
        </p:grpSp>
        <p:cxnSp>
          <p:nvCxnSpPr>
            <p:cNvPr id="9" name="Straight Arrow Connector 8">
              <a:extLst>
                <a:ext uri="{FF2B5EF4-FFF2-40B4-BE49-F238E27FC236}">
                  <a16:creationId xmlns:a16="http://schemas.microsoft.com/office/drawing/2014/main" id="{FAD09B1C-A19C-FA48-B919-0AE6598A6BA7}"/>
                </a:ext>
              </a:extLst>
            </p:cNvPr>
            <p:cNvCxnSpPr/>
            <p:nvPr/>
          </p:nvCxnSpPr>
          <p:spPr>
            <a:xfrm>
              <a:off x="2896802" y="2625593"/>
              <a:ext cx="1489429" cy="0"/>
            </a:xfrm>
            <a:prstGeom prst="straightConnector1">
              <a:avLst/>
            </a:prstGeom>
            <a:ln w="317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12" name="Group 41">
            <a:extLst>
              <a:ext uri="{FF2B5EF4-FFF2-40B4-BE49-F238E27FC236}">
                <a16:creationId xmlns:a16="http://schemas.microsoft.com/office/drawing/2014/main" id="{7BF65C98-F6AF-D348-B7B3-A3F42022DC24}"/>
              </a:ext>
            </a:extLst>
          </p:cNvPr>
          <p:cNvGrpSpPr>
            <a:grpSpLocks/>
          </p:cNvGrpSpPr>
          <p:nvPr/>
        </p:nvGrpSpPr>
        <p:grpSpPr bwMode="auto">
          <a:xfrm>
            <a:off x="1222375" y="5746750"/>
            <a:ext cx="6294438" cy="847725"/>
            <a:chOff x="-55811" y="0"/>
            <a:chExt cx="5909381" cy="844062"/>
          </a:xfrm>
        </p:grpSpPr>
        <p:grpSp>
          <p:nvGrpSpPr>
            <p:cNvPr id="43013" name="Group 42">
              <a:extLst>
                <a:ext uri="{FF2B5EF4-FFF2-40B4-BE49-F238E27FC236}">
                  <a16:creationId xmlns:a16="http://schemas.microsoft.com/office/drawing/2014/main" id="{C38BA800-866A-1C4C-A3BC-CEF3FDB1D10B}"/>
                </a:ext>
              </a:extLst>
            </p:cNvPr>
            <p:cNvGrpSpPr>
              <a:grpSpLocks/>
            </p:cNvGrpSpPr>
            <p:nvPr/>
          </p:nvGrpSpPr>
          <p:grpSpPr bwMode="auto">
            <a:xfrm>
              <a:off x="-17420" y="0"/>
              <a:ext cx="5870990" cy="844062"/>
              <a:chOff x="-35309" y="-1"/>
              <a:chExt cx="6271986" cy="821749"/>
            </a:xfrm>
          </p:grpSpPr>
          <p:sp>
            <p:nvSpPr>
              <p:cNvPr id="45" name="Text Box 42">
                <a:extLst>
                  <a:ext uri="{FF2B5EF4-FFF2-40B4-BE49-F238E27FC236}">
                    <a16:creationId xmlns:a16="http://schemas.microsoft.com/office/drawing/2014/main" id="{7E78B17E-FDB3-C44D-ABB0-E9F2B467EC14}"/>
                  </a:ext>
                </a:extLst>
              </p:cNvPr>
              <p:cNvSpPr txBox="1"/>
              <p:nvPr/>
            </p:nvSpPr>
            <p:spPr>
              <a:xfrm>
                <a:off x="102" y="-1"/>
                <a:ext cx="6236575" cy="8217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000">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Cấy máu nên được thực hiện trước khi sử dụng kháng sinh. Cấy dịch mật nên được thực hiện trong quá trình dẫn lưu mật</a:t>
                </a:r>
                <a:endParaRPr lang="en-US" altLang="en-US" sz="1200">
                  <a:latin typeface="Times New Roman" panose="02020603050405020304" pitchFamily="18" charset="0"/>
                  <a:cs typeface="Calibri" panose="020F0502020204030204" pitchFamily="34" charset="0"/>
                </a:endParaRPr>
              </a:p>
              <a:p>
                <a:pPr algn="just"/>
                <a:r>
                  <a:rPr lang="en-US" altLang="en-US" sz="1200" i="1">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a:p>
                <a:pPr algn="just"/>
                <a:r>
                  <a:rPr lang="vi-VN" altLang="en-US" sz="1200" i="1">
                    <a:latin typeface="Times New Roman" panose="02020603050405020304" pitchFamily="18" charset="0"/>
                    <a:cs typeface="Calibri" panose="020F0502020204030204" pitchFamily="34" charset="0"/>
                  </a:rPr>
                  <a:t>   </a:t>
                </a:r>
                <a:r>
                  <a:rPr lang="en-US" altLang="en-US" sz="1200" i="1">
                    <a:latin typeface="Times New Roman" panose="02020603050405020304" pitchFamily="18" charset="0"/>
                    <a:cs typeface="Calibri" panose="020F0502020204030204" pitchFamily="34" charset="0"/>
                  </a:rPr>
                  <a:t>Đối với bệnh nhân viêm đường mật cấp nhẹ hay trung bình, điều trị lấy sỏi đường mật nên được làm đồng thời với dẫn lưu đường mật nếu có thể</a:t>
                </a:r>
                <a:r>
                  <a:rPr lang="vi-VN" altLang="en-US" sz="1200" i="1">
                    <a:latin typeface="Times New Roman" panose="02020603050405020304" pitchFamily="18" charset="0"/>
                    <a:cs typeface="Calibri" panose="020F0502020204030204" pitchFamily="34" charset="0"/>
                  </a:rPr>
                  <a:t>.</a:t>
                </a:r>
                <a:endParaRPr lang="en-US" altLang="en-US" sz="1200">
                  <a:latin typeface="Times New Roman" panose="02020603050405020304" pitchFamily="18" charset="0"/>
                  <a:cs typeface="Calibri" panose="020F0502020204030204" pitchFamily="34" charset="0"/>
                </a:endParaRPr>
              </a:p>
              <a:p>
                <a:pPr algn="just"/>
                <a:r>
                  <a:rPr lang="en-US" altLang="en-US" sz="1000">
                    <a:latin typeface="Times New Roman" panose="02020603050405020304" pitchFamily="18" charset="0"/>
                    <a:cs typeface="Calibri" panose="020F0502020204030204" pitchFamily="34" charset="0"/>
                  </a:rPr>
                  <a:t> </a:t>
                </a:r>
                <a:endParaRPr lang="en-US" altLang="en-US" sz="1200">
                  <a:latin typeface="Times New Roman" panose="02020603050405020304" pitchFamily="18" charset="0"/>
                  <a:cs typeface="Calibri" panose="020F0502020204030204" pitchFamily="34" charset="0"/>
                </a:endParaRPr>
              </a:p>
            </p:txBody>
          </p:sp>
          <p:pic>
            <p:nvPicPr>
              <p:cNvPr id="43016" name="Picture 45">
                <a:extLst>
                  <a:ext uri="{FF2B5EF4-FFF2-40B4-BE49-F238E27FC236}">
                    <a16:creationId xmlns:a16="http://schemas.microsoft.com/office/drawing/2014/main" id="{6F483EAA-093E-DF4A-89A4-3D4D307AB7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9" y="-1"/>
                <a:ext cx="191081" cy="188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4" name="Text Box 50">
              <a:extLst>
                <a:ext uri="{FF2B5EF4-FFF2-40B4-BE49-F238E27FC236}">
                  <a16:creationId xmlns:a16="http://schemas.microsoft.com/office/drawing/2014/main" id="{594C09D9-FC6F-F040-85A4-356B446F6743}"/>
                </a:ext>
              </a:extLst>
            </p:cNvPr>
            <p:cNvSpPr txBox="1"/>
            <p:nvPr/>
          </p:nvSpPr>
          <p:spPr>
            <a:xfrm>
              <a:off x="-55811" y="352483"/>
              <a:ext cx="217596" cy="233935"/>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a:lstStyle/>
            <a:p>
              <a:pPr>
                <a:spcAft>
                  <a:spcPts val="0"/>
                </a:spcAft>
                <a:defRPr/>
              </a:pPr>
              <a:r>
                <a:rPr lang="en-US" sz="1600">
                  <a:solidFill>
                    <a:schemeClr val="tx1"/>
                  </a:solidFill>
                  <a:latin typeface="Arial" panose="020B0604020202020204" pitchFamily="34" charset="0"/>
                  <a:ea typeface="Calibri" panose="020F0502020204030204" pitchFamily="34" charset="0"/>
                  <a:cs typeface="Times New Roman" panose="02020603050405020304" pitchFamily="18" charset="0"/>
                </a:rPr>
                <a:t>†</a:t>
              </a:r>
              <a:endParaRPr lang="en-US" sz="1600">
                <a:solidFill>
                  <a:schemeClr val="tx1"/>
                </a:solidFill>
                <a:latin typeface="Times New Roman" panose="02020603050405020304" pitchFamily="18" charset="0"/>
                <a:ea typeface="Calibri" panose="020F0502020204030204" pitchFamily="34" charset="0"/>
              </a:endParaRPr>
            </a:p>
          </p:txBody>
        </p:sp>
      </p:grpSp>
      <p:pic>
        <p:nvPicPr>
          <p:cNvPr id="2" name="Audio 1">
            <a:hlinkClick r:id="" action="ppaction://media"/>
            <a:extLst>
              <a:ext uri="{FF2B5EF4-FFF2-40B4-BE49-F238E27FC236}">
                <a16:creationId xmlns:a16="http://schemas.microsoft.com/office/drawing/2014/main" id="{8D255610-40D7-9A47-8860-D7EAEB4AD5D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82737511"/>
      </p:ext>
    </p:extLst>
  </p:cSld>
  <p:clrMapOvr>
    <a:masterClrMapping/>
  </p:clrMapOvr>
  <mc:AlternateContent xmlns:mc="http://schemas.openxmlformats.org/markup-compatibility/2006" xmlns:p14="http://schemas.microsoft.com/office/powerpoint/2010/main">
    <mc:Choice Requires="p14">
      <p:transition spd="slow" p14:dur="2000" advTm="47514"/>
    </mc:Choice>
    <mc:Fallback xmlns="">
      <p:transition spd="slow" advTm="47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chemeClr val="tx2">
                    <a:lumMod val="75000"/>
                  </a:schemeClr>
                </a:solidFill>
                <a:latin typeface="Times New Roman" panose="02020603050405020304" pitchFamily="18" charset="0"/>
                <a:cs typeface="Times New Roman" panose="02020603050405020304" pitchFamily="18" charset="0"/>
              </a:rPr>
              <a:t>4.3.1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263309582"/>
              </p:ext>
            </p:extLst>
          </p:nvPr>
        </p:nvGraphicFramePr>
        <p:xfrm>
          <a:off x="304800" y="1524000"/>
          <a:ext cx="8534401" cy="5018409"/>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Viêm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đường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Cephalosporin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 sulbactam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Carbapenem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pic>
        <p:nvPicPr>
          <p:cNvPr id="2" name="Audio 1">
            <a:hlinkClick r:id="" action="ppaction://media"/>
            <a:extLst>
              <a:ext uri="{FF2B5EF4-FFF2-40B4-BE49-F238E27FC236}">
                <a16:creationId xmlns:a16="http://schemas.microsoft.com/office/drawing/2014/main" id="{26965AB3-A2FC-9D45-8B66-3FABD77B11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77590080"/>
      </p:ext>
    </p:extLst>
  </p:cSld>
  <p:clrMapOvr>
    <a:masterClrMapping/>
  </p:clrMapOvr>
  <mc:AlternateContent xmlns:mc="http://schemas.openxmlformats.org/markup-compatibility/2006" xmlns:p14="http://schemas.microsoft.com/office/powerpoint/2010/main">
    <mc:Choice Requires="p14">
      <p:transition spd="slow" p14:dur="2000" advTm="14752"/>
    </mc:Choice>
    <mc:Fallback xmlns="">
      <p:transition spd="slow" advTm="14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03F7FF05-89F8-EE48-A1D8-B0B3D66615CD}"/>
              </a:ext>
            </a:extLst>
          </p:cNvPr>
          <p:cNvSpPr>
            <a:spLocks noChangeArrowheads="1"/>
          </p:cNvSpPr>
          <p:nvPr/>
        </p:nvSpPr>
        <p:spPr bwMode="auto">
          <a:xfrm>
            <a:off x="381000" y="914400"/>
            <a:ext cx="80772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438"/>
              </a:spcAft>
            </a:pPr>
            <a:r>
              <a:rPr lang="en-US" altLang="en-US" sz="2800" b="1" i="1" baseline="30000" dirty="0" err="1">
                <a:solidFill>
                  <a:srgbClr val="00B050"/>
                </a:solidFill>
                <a:latin typeface="Times New Roman" panose="02020603050405020304" pitchFamily="18" charset="0"/>
                <a:ea typeface="Calibri" panose="020F0502020204030204" pitchFamily="34" charset="0"/>
                <a:cs typeface="Times New Roman" panose="02020603050405020304" pitchFamily="18" charset="0"/>
              </a:rPr>
              <a:t>Ghi</a:t>
            </a:r>
            <a:r>
              <a:rPr lang="en-US" altLang="en-US" sz="2800" b="1" i="1" baseline="300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b="1" i="1" baseline="30000" dirty="0" err="1">
                <a:solidFill>
                  <a:srgbClr val="00B050"/>
                </a:solidFill>
                <a:latin typeface="Times New Roman" panose="02020603050405020304" pitchFamily="18" charset="0"/>
                <a:ea typeface="Calibri" panose="020F0502020204030204" pitchFamily="34" charset="0"/>
                <a:cs typeface="Times New Roman" panose="02020603050405020304" pitchFamily="18" charset="0"/>
              </a:rPr>
              <a:t>chú</a:t>
            </a:r>
            <a:r>
              <a:rPr lang="en-US" altLang="en-US" sz="2800" b="1" i="1" baseline="300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1438"/>
              </a:spcAft>
            </a:pPr>
            <a:r>
              <a:rPr lang="en-US" altLang="en-US" sz="1400" i="1" baseline="30000" dirty="0">
                <a:latin typeface="Times New Roman" panose="02020603050405020304" pitchFamily="18" charset="0"/>
                <a:ea typeface="Calibri" panose="020F0502020204030204" pitchFamily="34" charset="0"/>
                <a:cs typeface="Times New Roman" panose="02020603050405020304" pitchFamily="18" charset="0"/>
              </a:rPr>
              <a:t>a</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Vancomycin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khuyến</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cáo</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để</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điều</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trị</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Enterococcus spp.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đối</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với</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viêm</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túi</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mật</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cấp</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độ</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III</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Linezolid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hoặc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daptomycin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sử</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nếu</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kết quả</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cấy</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ra</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Enterococcus</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vancomycin (VRE),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nếu</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đó</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đã</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điều</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trị</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vancomycin,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và</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hoặc</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nếu </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Enterococcus</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kháng </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vancomycin (VRE)</a:t>
            </a:r>
            <a:r>
              <a:rPr lang="vi-VN" altLang="en-US" sz="1400" i="1" dirty="0">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altLang="en-US" sz="14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438"/>
              </a:spcAft>
            </a:pPr>
            <a:r>
              <a:rPr lang="en-US" altLang="en-US" sz="1400" i="1" baseline="30000" dirty="0">
                <a:latin typeface="Times New Roman" panose="02020603050405020304" pitchFamily="18" charset="0"/>
                <a:ea typeface="Calibri" panose="020F0502020204030204" pitchFamily="34" charset="0"/>
                <a:cs typeface="Times New Roman" panose="02020603050405020304" pitchFamily="18" charset="0"/>
              </a:rPr>
              <a:t>b</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Ampicillin/sulbactam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ít</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có</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tác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đối</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với</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Escherichia coli,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nó</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không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còn</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sử</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trong</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phác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điều</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trị</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ở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Bắc</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i="1" dirty="0" err="1">
                <a:latin typeface="Times New Roman" panose="02020603050405020304" pitchFamily="18" charset="0"/>
                <a:ea typeface="Calibri" panose="020F0502020204030204" pitchFamily="34" charset="0"/>
                <a:cs typeface="Times New Roman" panose="02020603050405020304" pitchFamily="18" charset="0"/>
              </a:rPr>
              <a:t>Mỹ</a:t>
            </a:r>
            <a:r>
              <a:rPr lang="en-US" altLang="en-US" sz="1400" i="1" dirty="0">
                <a:latin typeface="Times New Roman" panose="02020603050405020304" pitchFamily="18" charset="0"/>
                <a:ea typeface="Calibri" panose="020F0502020204030204" pitchFamily="34" charset="0"/>
                <a:cs typeface="Times New Roman" panose="02020603050405020304" pitchFamily="18" charset="0"/>
              </a:rPr>
              <a:t>.</a:t>
            </a:r>
            <a:endParaRPr lang="en-US" altLang="en-US" sz="1400" i="1" dirty="0">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dirty="0">
                <a:latin typeface="Times New Roman" panose="02020603050405020304" pitchFamily="18" charset="0"/>
                <a:cs typeface="Calibri" panose="020F0502020204030204" pitchFamily="34" charset="0"/>
              </a:rPr>
              <a:t>c</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Nghiên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cứu</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nhạy</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cảm</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sinh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của</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từng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địa</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phương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nên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được</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sử</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dụng</a:t>
            </a:r>
            <a:r>
              <a:rPr lang="vi-VN" altLang="en-US" sz="1400" i="1" dirty="0">
                <a:latin typeface="Times New Roman" panose="02020603050405020304" pitchFamily="18" charset="0"/>
                <a:cs typeface="Calibri" panose="020F0502020204030204" pitchFamily="34" charset="0"/>
              </a:rPr>
              <a:t>.</a:t>
            </a:r>
            <a:endParaRPr lang="en-US" altLang="en-US" sz="1400" i="1" dirty="0">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dirty="0">
                <a:latin typeface="Times New Roman" panose="02020603050405020304" pitchFamily="18" charset="0"/>
                <a:cs typeface="Calibri" panose="020F0502020204030204" pitchFamily="34" charset="0"/>
              </a:rPr>
              <a:t>d</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Nếu</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bệnh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nhân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có</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nối</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mật</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ruột</a:t>
            </a:r>
            <a:r>
              <a:rPr lang="en-US" altLang="en-US" sz="1400" i="1" dirty="0">
                <a:latin typeface="Times New Roman" panose="02020603050405020304" pitchFamily="18" charset="0"/>
                <a:cs typeface="Calibri" panose="020F0502020204030204" pitchFamily="34" charset="0"/>
              </a:rPr>
              <a:t>,</a:t>
            </a:r>
            <a:r>
              <a:rPr lang="vi-VN" altLang="en-US" sz="1400" i="1" dirty="0">
                <a:latin typeface="Times New Roman" panose="02020603050405020304" pitchFamily="18" charset="0"/>
                <a:cs typeface="Calibri" panose="020F0502020204030204" pitchFamily="34" charset="0"/>
              </a:rPr>
              <a:t> cần phối hợp</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sinh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để</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điều</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trị</a:t>
            </a:r>
            <a:r>
              <a:rPr lang="en-US" altLang="en-US" sz="1400" i="1" dirty="0">
                <a:latin typeface="Times New Roman" panose="02020603050405020304" pitchFamily="18" charset="0"/>
                <a:cs typeface="Calibri" panose="020F0502020204030204" pitchFamily="34" charset="0"/>
              </a:rPr>
              <a:t> vi </a:t>
            </a:r>
            <a:r>
              <a:rPr lang="en-US" altLang="en-US" sz="1400" i="1" dirty="0" err="1">
                <a:latin typeface="Times New Roman" panose="02020603050405020304" pitchFamily="18" charset="0"/>
                <a:cs typeface="Calibri" panose="020F0502020204030204" pitchFamily="34" charset="0"/>
              </a:rPr>
              <a:t>khuẩn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kỵ</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khí</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như</a:t>
            </a:r>
            <a:r>
              <a:rPr lang="en-US" altLang="en-US" sz="1400" i="1" dirty="0">
                <a:latin typeface="Times New Roman" panose="02020603050405020304" pitchFamily="18" charset="0"/>
                <a:cs typeface="Calibri" panose="020F0502020204030204" pitchFamily="34" charset="0"/>
              </a:rPr>
              <a:t> metronidazole, tinidazole, </a:t>
            </a:r>
            <a:r>
              <a:rPr lang="en-US" altLang="en-US" sz="1400" i="1" dirty="0" err="1">
                <a:latin typeface="Times New Roman" panose="02020603050405020304" pitchFamily="18" charset="0"/>
                <a:cs typeface="Calibri" panose="020F0502020204030204" pitchFamily="34" charset="0"/>
              </a:rPr>
              <a:t>hoặc</a:t>
            </a:r>
            <a:r>
              <a:rPr lang="en-US" altLang="en-US" sz="1400" i="1" dirty="0">
                <a:latin typeface="Times New Roman" panose="02020603050405020304" pitchFamily="18" charset="0"/>
                <a:cs typeface="Calibri" panose="020F0502020204030204" pitchFamily="34" charset="0"/>
              </a:rPr>
              <a:t> clindamycin. </a:t>
            </a:r>
            <a:r>
              <a:rPr lang="en-US" altLang="en-US" sz="1400" i="1" dirty="0" err="1">
                <a:latin typeface="Times New Roman" panose="02020603050405020304" pitchFamily="18" charset="0"/>
                <a:cs typeface="Calibri" panose="020F0502020204030204" pitchFamily="34" charset="0"/>
              </a:rPr>
              <a:t>Các</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sinh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như</a:t>
            </a:r>
            <a:r>
              <a:rPr lang="en-US" altLang="en-US" sz="1400" i="1" dirty="0">
                <a:latin typeface="Times New Roman" panose="02020603050405020304" pitchFamily="18" charset="0"/>
                <a:cs typeface="Calibri" panose="020F0502020204030204" pitchFamily="34" charset="0"/>
              </a:rPr>
              <a:t> carbapenems, piperacillin/tazobactam, ampicillin/sulbactam, cefmetazole, cefoxitin, flomoxef, </a:t>
            </a:r>
            <a:r>
              <a:rPr lang="en-US" altLang="en-US" sz="1400" i="1" dirty="0" err="1">
                <a:latin typeface="Times New Roman" panose="02020603050405020304" pitchFamily="18" charset="0"/>
                <a:cs typeface="Calibri" panose="020F0502020204030204" pitchFamily="34" charset="0"/>
              </a:rPr>
              <a:t>và</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cefoperazone</a:t>
            </a:r>
            <a:r>
              <a:rPr lang="en-US" altLang="en-US" sz="1400" i="1" dirty="0">
                <a:latin typeface="Times New Roman" panose="02020603050405020304" pitchFamily="18" charset="0"/>
                <a:cs typeface="Calibri" panose="020F0502020204030204" pitchFamily="34" charset="0"/>
              </a:rPr>
              <a:t>/sulbactam </a:t>
            </a:r>
            <a:r>
              <a:rPr lang="en-US" altLang="en-US" sz="1400" i="1" dirty="0" err="1">
                <a:latin typeface="Times New Roman" panose="02020603050405020304" pitchFamily="18" charset="0"/>
                <a:cs typeface="Calibri" panose="020F0502020204030204" pitchFamily="34" charset="0"/>
              </a:rPr>
              <a:t>cũng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có</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tác</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dụng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chống</a:t>
            </a:r>
            <a:r>
              <a:rPr lang="en-US" altLang="en-US" sz="1400" i="1" dirty="0">
                <a:latin typeface="Times New Roman" panose="02020603050405020304" pitchFamily="18" charset="0"/>
                <a:cs typeface="Calibri" panose="020F0502020204030204" pitchFamily="34" charset="0"/>
              </a:rPr>
              <a:t> vi </a:t>
            </a:r>
            <a:r>
              <a:rPr lang="en-US" altLang="en-US" sz="1400" i="1" dirty="0" err="1">
                <a:latin typeface="Times New Roman" panose="02020603050405020304" pitchFamily="18" charset="0"/>
                <a:cs typeface="Calibri" panose="020F0502020204030204" pitchFamily="34" charset="0"/>
              </a:rPr>
              <a:t>khuẩn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kỵ</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khí</a:t>
            </a:r>
            <a:r>
              <a:rPr lang="en-US" altLang="en-US" sz="1400" i="1" dirty="0">
                <a:latin typeface="Times New Roman" panose="02020603050405020304" pitchFamily="18" charset="0"/>
                <a:cs typeface="Calibri" panose="020F0502020204030204" pitchFamily="34" charset="0"/>
              </a:rPr>
              <a:t>.</a:t>
            </a:r>
            <a:endParaRPr lang="en-US" altLang="en-US" sz="1400" i="1" dirty="0">
              <a:latin typeface="Times New Roman" panose="02020603050405020304" pitchFamily="18" charset="0"/>
              <a:cs typeface="Times New Roman" panose="02020603050405020304" pitchFamily="18" charset="0"/>
            </a:endParaRPr>
          </a:p>
          <a:p>
            <a:pPr algn="just">
              <a:lnSpc>
                <a:spcPct val="115000"/>
              </a:lnSpc>
              <a:spcAft>
                <a:spcPts val="1438"/>
              </a:spcAft>
            </a:pPr>
            <a:r>
              <a:rPr lang="en-US" altLang="en-US" sz="1400" i="1" baseline="30000" dirty="0">
                <a:latin typeface="Times New Roman" panose="02020603050405020304" pitchFamily="18" charset="0"/>
                <a:cs typeface="Calibri" panose="020F0502020204030204" pitchFamily="34" charset="0"/>
              </a:rPr>
              <a:t>e</a:t>
            </a:r>
            <a:r>
              <a:rPr lang="en-US" altLang="en-US" sz="1400" i="1" dirty="0">
                <a:latin typeface="Times New Roman" panose="02020603050405020304" pitchFamily="18" charset="0"/>
                <a:cs typeface="Calibri" panose="020F0502020204030204" pitchFamily="34" charset="0"/>
              </a:rPr>
              <a:t> Fluoroquinolone </a:t>
            </a:r>
            <a:r>
              <a:rPr lang="en-US" altLang="en-US" sz="1400" i="1" dirty="0" err="1">
                <a:latin typeface="Times New Roman" panose="02020603050405020304" pitchFamily="18" charset="0"/>
                <a:cs typeface="Calibri" panose="020F0502020204030204" pitchFamily="34" charset="0"/>
              </a:rPr>
              <a:t>được</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khuyến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cáo</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sử</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dụng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nếu</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bệnh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nhân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dị</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ứng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với</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nhóm</a:t>
            </a:r>
            <a:r>
              <a:rPr lang="en-US" altLang="en-US" sz="1400" i="1" dirty="0">
                <a:latin typeface="Times New Roman" panose="02020603050405020304" pitchFamily="18" charset="0"/>
                <a:cs typeface="Calibri" panose="020F0502020204030204" pitchFamily="34" charset="0"/>
              </a:rPr>
              <a:t> </a:t>
            </a:r>
            <a:r>
              <a:rPr lang="en-US" altLang="en-US" sz="1400" i="1" dirty="0">
                <a:latin typeface="Times New Roman" panose="02020603050405020304" pitchFamily="18" charset="0"/>
                <a:cs typeface="Calibri" panose="020F0502020204030204" pitchFamily="34" charset="0"/>
                <a:sym typeface="Symbol" pitchFamily="2" charset="2"/>
              </a:rPr>
              <a:t></a:t>
            </a:r>
            <a:r>
              <a:rPr lang="en-US" altLang="en-US" sz="1400" i="1" dirty="0">
                <a:latin typeface="Times New Roman" panose="02020603050405020304" pitchFamily="18" charset="0"/>
                <a:cs typeface="Calibri" panose="020F0502020204030204" pitchFamily="34" charset="0"/>
              </a:rPr>
              <a:t>-lactam </a:t>
            </a:r>
            <a:r>
              <a:rPr lang="en-US" altLang="en-US" sz="1400" i="1" dirty="0" err="1">
                <a:latin typeface="Times New Roman" panose="02020603050405020304" pitchFamily="18" charset="0"/>
                <a:cs typeface="Calibri" panose="020F0502020204030204" pitchFamily="34" charset="0"/>
              </a:rPr>
              <a:t>và</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có</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bằng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chứng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nhạy</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với</a:t>
            </a:r>
            <a:r>
              <a:rPr lang="en-US" altLang="en-US" sz="1400" i="1" dirty="0">
                <a:latin typeface="Times New Roman" panose="02020603050405020304" pitchFamily="18" charset="0"/>
                <a:cs typeface="Calibri" panose="020F0502020204030204" pitchFamily="34" charset="0"/>
              </a:rPr>
              <a:t> vi </a:t>
            </a:r>
            <a:r>
              <a:rPr lang="en-US" altLang="en-US" sz="1400" i="1" dirty="0" err="1">
                <a:latin typeface="Times New Roman" panose="02020603050405020304" pitchFamily="18" charset="0"/>
                <a:cs typeface="Calibri" panose="020F0502020204030204" pitchFamily="34" charset="0"/>
              </a:rPr>
              <a:t>khuẩn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trên</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sinh</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đồ</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vì</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nhiều</a:t>
            </a:r>
            <a:r>
              <a:rPr lang="en-US" altLang="en-US" sz="1400" i="1" dirty="0">
                <a:latin typeface="Times New Roman" panose="02020603050405020304" pitchFamily="18" charset="0"/>
                <a:cs typeface="Calibri" panose="020F0502020204030204" pitchFamily="34" charset="0"/>
              </a:rPr>
              <a:t> vi </a:t>
            </a:r>
            <a:r>
              <a:rPr lang="en-US" altLang="en-US" sz="1400" i="1" dirty="0" err="1">
                <a:latin typeface="Times New Roman" panose="02020603050405020304" pitchFamily="18" charset="0"/>
                <a:cs typeface="Calibri" panose="020F0502020204030204" pitchFamily="34" charset="0"/>
              </a:rPr>
              <a:t>khuẩn</a:t>
            </a:r>
            <a:r>
              <a:rPr lang="en-US" altLang="en-US" sz="1400" i="1" dirty="0">
                <a:latin typeface="Times New Roman" panose="02020603050405020304" pitchFamily="18" charset="0"/>
                <a:cs typeface="Calibri" panose="020F0502020204030204" pitchFamily="34" charset="0"/>
              </a:rPr>
              <a:t> Gram </a:t>
            </a:r>
            <a:r>
              <a:rPr lang="en-US" altLang="en-US" sz="1400" i="1" dirty="0" err="1">
                <a:latin typeface="Times New Roman" panose="02020603050405020304" pitchFamily="18" charset="0"/>
                <a:cs typeface="Calibri" panose="020F0502020204030204" pitchFamily="34" charset="0"/>
              </a:rPr>
              <a:t>âm</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tiết</a:t>
            </a:r>
            <a:r>
              <a:rPr lang="en-US" altLang="en-US" sz="1400" i="1" dirty="0">
                <a:latin typeface="Times New Roman" panose="02020603050405020304" pitchFamily="18" charset="0"/>
                <a:cs typeface="Calibri" panose="020F0502020204030204" pitchFamily="34" charset="0"/>
              </a:rPr>
              <a:t> ESBL </a:t>
            </a:r>
            <a:r>
              <a:rPr lang="en-US" altLang="en-US" sz="1400" i="1" dirty="0" err="1">
                <a:latin typeface="Times New Roman" panose="02020603050405020304" pitchFamily="18" charset="0"/>
                <a:cs typeface="Calibri" panose="020F0502020204030204" pitchFamily="34" charset="0"/>
              </a:rPr>
              <a:t>cũng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đề</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kháng</a:t>
            </a:r>
            <a:r>
              <a:rPr lang="en-US" altLang="en-US" sz="1400" i="1" dirty="0">
                <a:latin typeface="Times New Roman" panose="02020603050405020304" pitchFamily="18" charset="0"/>
                <a:cs typeface="Calibri" panose="020F0502020204030204" pitchFamily="34" charset="0"/>
              </a:rPr>
              <a:t> </a:t>
            </a:r>
            <a:r>
              <a:rPr lang="en-US" altLang="en-US" sz="1400" i="1" dirty="0" err="1">
                <a:latin typeface="Times New Roman" panose="02020603050405020304" pitchFamily="18" charset="0"/>
                <a:cs typeface="Calibri" panose="020F0502020204030204" pitchFamily="34" charset="0"/>
              </a:rPr>
              <a:t>với</a:t>
            </a:r>
            <a:r>
              <a:rPr lang="en-US" altLang="en-US" sz="1400" i="1" dirty="0">
                <a:latin typeface="Times New Roman" panose="02020603050405020304" pitchFamily="18" charset="0"/>
                <a:cs typeface="Calibri" panose="020F0502020204030204" pitchFamily="34" charset="0"/>
              </a:rPr>
              <a:t> fluoroquinolone</a:t>
            </a:r>
            <a:r>
              <a:rPr lang="en-US" altLang="en-US" sz="1400" i="1" dirty="0">
                <a:latin typeface="Times New Roman" panose="02020603050405020304" pitchFamily="18" charset="0"/>
                <a:cs typeface="Times New Roman" panose="02020603050405020304" pitchFamily="18" charset="0"/>
              </a:rPr>
              <a:t>.</a:t>
            </a:r>
          </a:p>
        </p:txBody>
      </p:sp>
      <p:pic>
        <p:nvPicPr>
          <p:cNvPr id="2" name="Audio 1">
            <a:hlinkClick r:id="" action="ppaction://media"/>
            <a:extLst>
              <a:ext uri="{FF2B5EF4-FFF2-40B4-BE49-F238E27FC236}">
                <a16:creationId xmlns:a16="http://schemas.microsoft.com/office/drawing/2014/main" id="{A43CA87D-7BEB-1C43-80E8-59B9643D4E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25"/>
    </mc:Choice>
    <mc:Fallback xmlns="">
      <p:transition spd="slow" advTm="7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EAD8C4-C034-9045-8580-00F8960A49A7}"/>
              </a:ext>
            </a:extLst>
          </p:cNvPr>
          <p:cNvSpPr txBox="1">
            <a:spLocks noChangeArrowheads="1"/>
          </p:cNvSpPr>
          <p:nvPr/>
        </p:nvSpPr>
        <p:spPr bwMode="auto">
          <a:xfrm>
            <a:off x="4572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3/ GIẢI PHẪU</a:t>
            </a:r>
          </a:p>
        </p:txBody>
      </p:sp>
      <p:sp>
        <p:nvSpPr>
          <p:cNvPr id="2" name="Rectangle 1">
            <a:extLst>
              <a:ext uri="{FF2B5EF4-FFF2-40B4-BE49-F238E27FC236}">
                <a16:creationId xmlns:a16="http://schemas.microsoft.com/office/drawing/2014/main" id="{06575587-852D-5044-AEB1-821CF6D50527}"/>
              </a:ext>
            </a:extLst>
          </p:cNvPr>
          <p:cNvSpPr/>
          <p:nvPr/>
        </p:nvSpPr>
        <p:spPr>
          <a:xfrm>
            <a:off x="685800" y="1219200"/>
            <a:ext cx="7848600" cy="2116285"/>
          </a:xfrm>
          <a:prstGeom prst="rect">
            <a:avLst/>
          </a:prstGeom>
        </p:spPr>
        <p:txBody>
          <a:bodyPr wrap="square">
            <a:spAutoFit/>
          </a:bodyPr>
          <a:lstStyle/>
          <a:p>
            <a:pPr algn="just">
              <a:lnSpc>
                <a:spcPct val="115000"/>
              </a:lnSpc>
              <a:spcAft>
                <a:spcPts val="144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đường mật trong gan: sỏi nằm trong đường mật phía trên chỗ hợp lưu ống gan phải và trái.</a:t>
            </a:r>
          </a:p>
          <a:p>
            <a:pPr marL="457200" indent="-457200" algn="just">
              <a:lnSpc>
                <a:spcPct val="115000"/>
              </a:lnSpc>
              <a:spcAft>
                <a:spcPts val="1440"/>
              </a:spcAft>
              <a:buFontTx/>
              <a:buChar char="-"/>
            </a:pPr>
            <a:r>
              <a:rPr lang="vi-VN" sz="2400" dirty="0">
                <a:latin typeface="Times New Roman" panose="02020603050405020304" pitchFamily="18" charset="0"/>
                <a:ea typeface="Calibri" panose="020F0502020204030204" pitchFamily="34" charset="0"/>
                <a:cs typeface="Times New Roman" panose="02020603050405020304" pitchFamily="18" charset="0"/>
              </a:rPr>
              <a:t>Sỏi OMC: gồm sỏi OMC, ống gan chung.</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E1C7BA6-527C-EA42-95F2-78E66B419C96}"/>
              </a:ext>
            </a:extLst>
          </p:cNvPr>
          <p:cNvPicPr/>
          <p:nvPr/>
        </p:nvPicPr>
        <p:blipFill>
          <a:blip r:embed="rId4">
            <a:extLst>
              <a:ext uri="{28A0092B-C50C-407E-A947-70E740481C1C}">
                <a14:useLocalDpi xmlns:a14="http://schemas.microsoft.com/office/drawing/2010/main" val="0"/>
              </a:ext>
            </a:extLst>
          </a:blip>
          <a:stretch>
            <a:fillRect/>
          </a:stretch>
        </p:blipFill>
        <p:spPr>
          <a:xfrm>
            <a:off x="2930842" y="3498998"/>
            <a:ext cx="3393758" cy="3130402"/>
          </a:xfrm>
          <a:prstGeom prst="rect">
            <a:avLst/>
          </a:prstGeom>
        </p:spPr>
      </p:pic>
      <p:pic>
        <p:nvPicPr>
          <p:cNvPr id="3" name="Audio 2">
            <a:hlinkClick r:id="" action="ppaction://media"/>
            <a:extLst>
              <a:ext uri="{FF2B5EF4-FFF2-40B4-BE49-F238E27FC236}">
                <a16:creationId xmlns:a16="http://schemas.microsoft.com/office/drawing/2014/main" id="{C395765C-1FE1-1848-A54A-F1DD1EBEC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39477309"/>
      </p:ext>
    </p:extLst>
  </p:cSld>
  <p:clrMapOvr>
    <a:masterClrMapping/>
  </p:clrMapOvr>
  <mc:AlternateContent xmlns:mc="http://schemas.openxmlformats.org/markup-compatibility/2006" xmlns:p14="http://schemas.microsoft.com/office/powerpoint/2010/main">
    <mc:Choice Requires="p14">
      <p:transition spd="slow" p14:dur="2000" advTm="12880"/>
    </mc:Choice>
    <mc:Fallback xmlns="">
      <p:transition spd="slow" advTm="1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46">
            <a:extLst>
              <a:ext uri="{FF2B5EF4-FFF2-40B4-BE49-F238E27FC236}">
                <a16:creationId xmlns:a16="http://schemas.microsoft.com/office/drawing/2014/main" id="{18972D62-DE0C-A64F-AD92-D1FA312F2CB7}"/>
              </a:ext>
            </a:extLst>
          </p:cNvPr>
          <p:cNvSpPr txBox="1">
            <a:spLocks noChangeArrowheads="1"/>
          </p:cNvSpPr>
          <p:nvPr/>
        </p:nvSpPr>
        <p:spPr bwMode="auto">
          <a:xfrm>
            <a:off x="609600" y="606425"/>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chemeClr val="tx2">
                    <a:lumMod val="75000"/>
                  </a:schemeClr>
                </a:solidFill>
                <a:latin typeface="Times New Roman" panose="02020603050405020304" pitchFamily="18" charset="0"/>
                <a:cs typeface="Times New Roman" panose="02020603050405020304" pitchFamily="18" charset="0"/>
              </a:rPr>
              <a:t>4.3.2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488" cy="2246313"/>
          </a:xfrm>
          <a:prstGeom prst="rect">
            <a:avLst/>
          </a:prstGeom>
        </p:spPr>
        <p:txBody>
          <a:bodyPr>
            <a:spAutoFit/>
          </a:bodyPr>
          <a:lstStyle/>
          <a:p>
            <a:pP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Lựa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defRP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defRPr/>
            </a:pPr>
            <a:r>
              <a:rPr lang="vi-VN" sz="2800" dirty="0">
                <a:latin typeface="Times New Roman" panose="02020603050405020304" pitchFamily="18" charset="0"/>
                <a:ea typeface="Calibri" panose="020F0502020204030204" pitchFamily="34" charset="0"/>
                <a:cs typeface="Times New Roman" panose="02020603050405020304" pitchFamily="18" charset="0"/>
              </a:rPr>
              <a:t>Đáp ứng của bệnh nhân với kháng sinh ban đầu</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B2425481-952F-3046-B5F4-24C670A148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123"/>
    </mc:Choice>
    <mc:Fallback xmlns="">
      <p:transition spd="slow" advTm="8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3">
            <a:extLst>
              <a:ext uri="{FF2B5EF4-FFF2-40B4-BE49-F238E27FC236}">
                <a16:creationId xmlns:a16="http://schemas.microsoft.com/office/drawing/2014/main" id="{FD367D8A-FFC7-A145-93AF-7E4CFCB27E3D}"/>
              </a:ext>
            </a:extLst>
          </p:cNvPr>
          <p:cNvSpPr txBox="1">
            <a:spLocks noChangeArrowheads="1"/>
          </p:cNvSpPr>
          <p:nvPr/>
        </p:nvSpPr>
        <p:spPr bwMode="auto">
          <a:xfrm>
            <a:off x="381000" y="457200"/>
            <a:ext cx="708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00B050"/>
                </a:solidFill>
                <a:latin typeface="Times New Roman" panose="02020603050405020304" pitchFamily="18" charset="0"/>
                <a:cs typeface="Times New Roman" panose="02020603050405020304" pitchFamily="18" charset="0"/>
              </a:rPr>
              <a:t>4.4/ THỜI GIAN SỬ DỤNG KHÁNG SINH </a:t>
            </a:r>
          </a:p>
        </p:txBody>
      </p:sp>
      <p:graphicFrame>
        <p:nvGraphicFramePr>
          <p:cNvPr id="2" name="Table 1">
            <a:extLst>
              <a:ext uri="{FF2B5EF4-FFF2-40B4-BE49-F238E27FC236}">
                <a16:creationId xmlns:a16="http://schemas.microsoft.com/office/drawing/2014/main" id="{80FCDA26-B4F8-2B4F-8731-6C7DBE01F54E}"/>
              </a:ext>
            </a:extLst>
          </p:cNvPr>
          <p:cNvGraphicFramePr>
            <a:graphicFrameLocks noGrp="1"/>
          </p:cNvGraphicFramePr>
          <p:nvPr>
            <p:extLst>
              <p:ext uri="{D42A27DB-BD31-4B8C-83A1-F6EECF244321}">
                <p14:modId xmlns:p14="http://schemas.microsoft.com/office/powerpoint/2010/main" val="1624887929"/>
              </p:ext>
            </p:extLst>
          </p:nvPr>
        </p:nvGraphicFramePr>
        <p:xfrm>
          <a:off x="609600" y="1219200"/>
          <a:ext cx="8001001" cy="4972050"/>
        </p:xfrm>
        <a:graphic>
          <a:graphicData uri="http://schemas.openxmlformats.org/drawingml/2006/table">
            <a:tbl>
              <a:tblPr firstRow="1" firstCol="1" bandRow="1">
                <a:tableStyleId>{5C22544A-7EE6-4342-B048-85BDC9FD1C3A}</a:tableStyleId>
              </a:tblPr>
              <a:tblGrid>
                <a:gridCol w="1329652">
                  <a:extLst>
                    <a:ext uri="{9D8B030D-6E8A-4147-A177-3AD203B41FA5}">
                      <a16:colId xmlns:a16="http://schemas.microsoft.com/office/drawing/2014/main" val="3866572103"/>
                    </a:ext>
                  </a:extLst>
                </a:gridCol>
                <a:gridCol w="3272399">
                  <a:extLst>
                    <a:ext uri="{9D8B030D-6E8A-4147-A177-3AD203B41FA5}">
                      <a16:colId xmlns:a16="http://schemas.microsoft.com/office/drawing/2014/main" val="52073383"/>
                    </a:ext>
                  </a:extLst>
                </a:gridCol>
                <a:gridCol w="3398950">
                  <a:extLst>
                    <a:ext uri="{9D8B030D-6E8A-4147-A177-3AD203B41FA5}">
                      <a16:colId xmlns:a16="http://schemas.microsoft.com/office/drawing/2014/main" val="1070570986"/>
                    </a:ext>
                  </a:extLst>
                </a:gridCol>
              </a:tblGrid>
              <a:tr h="605717">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 </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dirty="0" err="1">
                          <a:solidFill>
                            <a:schemeClr val="bg1"/>
                          </a:solidFill>
                          <a:effectLst/>
                          <a:latin typeface="Times New Roman" panose="02020603050405020304" pitchFamily="18" charset="0"/>
                          <a:cs typeface="Times New Roman" panose="02020603050405020304" pitchFamily="18" charset="0"/>
                        </a:rPr>
                        <a:t>Viêm</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đường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mật</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mắc</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phải</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từ</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cộng</a:t>
                      </a:r>
                      <a:r>
                        <a:rPr lang="en-US" sz="1800" dirty="0">
                          <a:solidFill>
                            <a:schemeClr val="bg1"/>
                          </a:solidFill>
                          <a:effectLst/>
                          <a:latin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cs typeface="Times New Roman" panose="02020603050405020304" pitchFamily="18" charset="0"/>
                        </a:rPr>
                        <a:t>đồng</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Viêm đường mật mắc phải trong bệnh viện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824518"/>
                  </a:ext>
                </a:extLst>
              </a:tr>
              <a:tr h="2498631">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Một khi nguồn gốc nhiễm khuẩn đã được kiểm soát, thời gian sử dụng kháng sinh được khuyến cáo từ 4 đến 7 ngày</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800">
                          <a:solidFill>
                            <a:schemeClr val="bg1"/>
                          </a:solidFill>
                          <a:effectLst/>
                          <a:latin typeface="Times New Roman" panose="02020603050405020304" pitchFamily="18" charset="0"/>
                          <a:cs typeface="Times New Roman" panose="02020603050405020304" pitchFamily="18" charset="0"/>
                        </a:rPr>
                        <a:t>.</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1060423"/>
                  </a:ext>
                </a:extLst>
              </a:tr>
              <a:tr h="1867702">
                <a:tc>
                  <a:txBody>
                    <a:bodyPr/>
                    <a:lstStyle/>
                    <a:p>
                      <a:pPr algn="just">
                        <a:lnSpc>
                          <a:spcPct val="115000"/>
                        </a:lnSpc>
                        <a:spcAft>
                          <a:spcPts val="0"/>
                        </a:spcAft>
                      </a:pPr>
                      <a:r>
                        <a:rPr lang="vi-VN" sz="18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2">
                  <a:txBody>
                    <a:bodyPr/>
                    <a:lstStyle/>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còn tắc nghẽn đường mật, kháng sinh nên được tiếp tục đến khi tắc nghẽn được điều trị. </a:t>
                      </a:r>
                      <a:endParaRPr lang="en-US" sz="18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vi-VN" sz="18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extLst>
                  <a:ext uri="{0D108BD9-81ED-4DB2-BD59-A6C34878D82A}">
                    <a16:rowId xmlns:a16="http://schemas.microsoft.com/office/drawing/2014/main" val="3001261013"/>
                  </a:ext>
                </a:extLst>
              </a:tr>
            </a:tbl>
          </a:graphicData>
        </a:graphic>
      </p:graphicFrame>
      <p:pic>
        <p:nvPicPr>
          <p:cNvPr id="3" name="Audio 2">
            <a:hlinkClick r:id="" action="ppaction://media"/>
            <a:extLst>
              <a:ext uri="{FF2B5EF4-FFF2-40B4-BE49-F238E27FC236}">
                <a16:creationId xmlns:a16="http://schemas.microsoft.com/office/drawing/2014/main" id="{9B90A099-FD79-C24B-ABDE-AAD2626B0A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945"/>
    </mc:Choice>
    <mc:Fallback xmlns="">
      <p:transition spd="slow" advTm="4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60500"/>
            <a:ext cx="8382000"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đường mật chính là bệnh khá phổ biến.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Điều trị sỏi đường mật chính là sự phối hợp của nhiều phương pháp khác nhau từ can thiệp qua da, nội soi đến phẫu thuật.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Sự ra đời của máy nội soi đường mật tạo nên cuộc cách mạng trong điều trị sỏi đường mật chính đặc biệt là sỏi đường mật trong gan, làm tăng tỷ lệ lấy sạch sỏi và giảm các biến chứng </a:t>
            </a:r>
            <a:r>
              <a:rPr lang="vi-VN" sz="2800">
                <a:solidFill>
                  <a:schemeClr val="tx1"/>
                </a:solidFill>
                <a:latin typeface="Times New Roman" pitchFamily="18" charset="0"/>
                <a:cs typeface="Times New Roman" pitchFamily="18" charset="0"/>
              </a:rPr>
              <a:t>liên quan </a:t>
            </a:r>
            <a:r>
              <a:rPr lang="vi-VN" sz="2800" dirty="0">
                <a:solidFill>
                  <a:schemeClr val="tx1"/>
                </a:solidFill>
                <a:latin typeface="Times New Roman" pitchFamily="18" charset="0"/>
                <a:cs typeface="Times New Roman" pitchFamily="18" charset="0"/>
              </a:rPr>
              <a:t>đến sỏi đường mật trong gan.</a:t>
            </a:r>
            <a:endParaRPr lang="en-US" sz="2800" dirty="0">
              <a:solidFill>
                <a:schemeClr val="tx1"/>
              </a:solidFill>
              <a:latin typeface="Times New Roman" pitchFamily="18" charset="0"/>
              <a:cs typeface="Times New Roman" pitchFamily="18" charset="0"/>
            </a:endParaRPr>
          </a:p>
          <a:p>
            <a:pPr algn="just" eaLnBrk="1" hangingPunct="1">
              <a:spcBef>
                <a:spcPct val="50000"/>
              </a:spcBef>
              <a:defRPr/>
            </a:pPr>
            <a:endParaRPr lang="en-US" sz="2800" dirty="0">
              <a:solidFill>
                <a:schemeClr val="tx1"/>
              </a:solidFill>
              <a:latin typeface="Times New Roman" pitchFamily="18" charset="0"/>
              <a:cs typeface="Times New Roman" pitchFamily="18" charset="0"/>
            </a:endParaRPr>
          </a:p>
        </p:txBody>
      </p:sp>
      <p:pic>
        <p:nvPicPr>
          <p:cNvPr id="3" name="Audio 2">
            <a:hlinkClick r:id="" action="ppaction://media"/>
            <a:extLst>
              <a:ext uri="{FF2B5EF4-FFF2-40B4-BE49-F238E27FC236}">
                <a16:creationId xmlns:a16="http://schemas.microsoft.com/office/drawing/2014/main" id="{9A3A062C-1C99-F044-9264-B52253322D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648"/>
    </mc:Choice>
    <mc:Fallback xmlns="">
      <p:transition spd="slow" advTm="2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19100" y="3048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9154" name="Text Box 6">
            <a:extLst>
              <a:ext uri="{FF2B5EF4-FFF2-40B4-BE49-F238E27FC236}">
                <a16:creationId xmlns:a16="http://schemas.microsoft.com/office/drawing/2014/main" id="{17A4E129-9D98-B445-B0DE-70345352182A}"/>
              </a:ext>
            </a:extLst>
          </p:cNvPr>
          <p:cNvSpPr txBox="1">
            <a:spLocks noChangeArrowheads="1"/>
          </p:cNvSpPr>
          <p:nvPr/>
        </p:nvSpPr>
        <p:spPr bwMode="auto">
          <a:xfrm>
            <a:off x="419100" y="914400"/>
            <a:ext cx="8382000"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1. </a:t>
            </a:r>
            <a:r>
              <a:rPr lang="en-US" altLang="en-US" sz="1600" dirty="0" err="1">
                <a:latin typeface="Times New Roman" panose="02020603050405020304" pitchFamily="18" charset="0"/>
                <a:cs typeface="Times New Roman" panose="02020603050405020304" pitchFamily="18" charset="0"/>
              </a:rPr>
              <a:t>Nguyễn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Hoàng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Bắc</a:t>
            </a:r>
            <a:r>
              <a:rPr lang="en-US" altLang="en-US" sz="1600" dirty="0">
                <a:latin typeface="Times New Roman" panose="02020603050405020304" pitchFamily="18" charset="0"/>
                <a:cs typeface="Times New Roman" panose="02020603050405020304" pitchFamily="18" charset="0"/>
              </a:rPr>
              <a:t>, Lê Quan Anh </a:t>
            </a:r>
            <a:r>
              <a:rPr lang="en-US" altLang="en-US" sz="1600" dirty="0" err="1">
                <a:latin typeface="Times New Roman" panose="02020603050405020304" pitchFamily="18" charset="0"/>
                <a:cs typeface="Times New Roman" panose="02020603050405020304" pitchFamily="18" charset="0"/>
              </a:rPr>
              <a:t>Tuấn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Phạm</a:t>
            </a:r>
            <a:r>
              <a:rPr lang="en-US" altLang="en-US" sz="1600" dirty="0">
                <a:latin typeface="Times New Roman" panose="02020603050405020304" pitchFamily="18" charset="0"/>
                <a:cs typeface="Times New Roman" panose="02020603050405020304" pitchFamily="18" charset="0"/>
              </a:rPr>
              <a:t> Minh </a:t>
            </a:r>
            <a:r>
              <a:rPr lang="en-US" altLang="en-US" sz="1600" dirty="0" err="1">
                <a:latin typeface="Times New Roman" panose="02020603050405020304" pitchFamily="18" charset="0"/>
                <a:cs typeface="Times New Roman" panose="02020603050405020304" pitchFamily="18" charset="0"/>
              </a:rPr>
              <a:t>Hải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Vũ</a:t>
            </a:r>
            <a:r>
              <a:rPr lang="en-US" altLang="en-US" sz="1600" dirty="0">
                <a:latin typeface="Times New Roman" panose="02020603050405020304" pitchFamily="18" charset="0"/>
                <a:cs typeface="Times New Roman" panose="02020603050405020304" pitchFamily="18" charset="0"/>
              </a:rPr>
              <a:t> Quang </a:t>
            </a:r>
            <a:r>
              <a:rPr lang="en-US" altLang="en-US" sz="1600" dirty="0" err="1">
                <a:latin typeface="Times New Roman" panose="02020603050405020304" pitchFamily="18" charset="0"/>
                <a:cs typeface="Times New Roman" panose="02020603050405020304" pitchFamily="18" charset="0"/>
              </a:rPr>
              <a:t>Hưng</a:t>
            </a:r>
            <a:r>
              <a:rPr lang="en-US" altLang="en-US" sz="1600" dirty="0">
                <a:latin typeface="Times New Roman" panose="02020603050405020304" pitchFamily="18" charset="0"/>
                <a:cs typeface="Times New Roman" panose="02020603050405020304" pitchFamily="18" charset="0"/>
              </a:rPr>
              <a:t> (2018), "</a:t>
            </a:r>
            <a:r>
              <a:rPr lang="en-US" altLang="en-US" sz="1600" dirty="0" err="1">
                <a:latin typeface="Times New Roman" panose="02020603050405020304" pitchFamily="18" charset="0"/>
                <a:cs typeface="Times New Roman" panose="02020603050405020304" pitchFamily="18" charset="0"/>
              </a:rPr>
              <a:t>Phẫu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thuật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nội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soi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cắt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túi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kèm</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lấy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sỏi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ống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chủ</a:t>
            </a:r>
            <a:r>
              <a:rPr lang="en-US" altLang="en-US" sz="1600" dirty="0">
                <a:latin typeface="Times New Roman" panose="02020603050405020304" pitchFamily="18" charset="0"/>
                <a:cs typeface="Times New Roman" panose="02020603050405020304" pitchFamily="18" charset="0"/>
              </a:rPr>
              <a:t> qua </a:t>
            </a:r>
            <a:r>
              <a:rPr lang="en-US" altLang="en-US" sz="1600" dirty="0" err="1">
                <a:latin typeface="Times New Roman" panose="02020603050405020304" pitchFamily="18" charset="0"/>
                <a:cs typeface="Times New Roman" panose="02020603050405020304" pitchFamily="18" charset="0"/>
              </a:rPr>
              <a:t>ống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túi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kinh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nghiệm</a:t>
            </a:r>
            <a:r>
              <a:rPr lang="en-US" altLang="en-US" sz="1600" dirty="0">
                <a:latin typeface="Times New Roman" panose="02020603050405020304" pitchFamily="18" charset="0"/>
                <a:cs typeface="Times New Roman" panose="02020603050405020304" pitchFamily="18" charset="0"/>
              </a:rPr>
              <a:t> 126 </a:t>
            </a:r>
            <a:r>
              <a:rPr lang="en-US" altLang="en-US" sz="1600" dirty="0" err="1">
                <a:latin typeface="Times New Roman" panose="02020603050405020304" pitchFamily="18" charset="0"/>
                <a:cs typeface="Times New Roman" panose="02020603050405020304" pitchFamily="18" charset="0"/>
              </a:rPr>
              <a:t>trường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hợp</a:t>
            </a:r>
            <a:r>
              <a:rPr lang="en-US" altLang="en-US" sz="1600" dirty="0">
                <a:latin typeface="Times New Roman" panose="02020603050405020304" pitchFamily="18" charset="0"/>
                <a:cs typeface="Times New Roman" panose="02020603050405020304" pitchFamily="18" charset="0"/>
              </a:rPr>
              <a:t>"</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Y </a:t>
            </a:r>
            <a:r>
              <a:rPr lang="en-US" altLang="en-US" sz="1600" i="1" dirty="0" err="1">
                <a:latin typeface="Times New Roman" panose="02020603050405020304" pitchFamily="18" charset="0"/>
                <a:cs typeface="Times New Roman" panose="02020603050405020304" pitchFamily="18" charset="0"/>
              </a:rPr>
              <a:t>Học</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TP.Hồ</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Chí</a:t>
            </a:r>
            <a:r>
              <a:rPr lang="en-US" altLang="en-US" sz="1600" i="1" dirty="0">
                <a:latin typeface="Times New Roman" panose="02020603050405020304" pitchFamily="18" charset="0"/>
                <a:cs typeface="Times New Roman" panose="02020603050405020304" pitchFamily="18" charset="0"/>
              </a:rPr>
              <a:t> Minh</a:t>
            </a:r>
            <a:r>
              <a:rPr lang="en-US" altLang="en-US" sz="1600" dirty="0">
                <a:latin typeface="Times New Roman" panose="02020603050405020304" pitchFamily="18" charset="0"/>
                <a:cs typeface="Times New Roman" panose="02020603050405020304" pitchFamily="18" charset="0"/>
              </a:rPr>
              <a:t>,  22  (2), tr. 65-70.</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2. </a:t>
            </a:r>
            <a:r>
              <a:rPr lang="en-US" altLang="en-US" sz="1600" dirty="0" err="1">
                <a:latin typeface="Times New Roman" panose="02020603050405020304" pitchFamily="18" charset="0"/>
                <a:cs typeface="Times New Roman" panose="02020603050405020304" pitchFamily="18" charset="0"/>
              </a:rPr>
              <a:t>Nguyễn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Hoàng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Bắc</a:t>
            </a:r>
            <a:r>
              <a:rPr lang="en-US" altLang="en-US" sz="1600" dirty="0">
                <a:latin typeface="Times New Roman" panose="02020603050405020304" pitchFamily="18" charset="0"/>
                <a:cs typeface="Times New Roman" panose="02020603050405020304" pitchFamily="18" charset="0"/>
              </a:rPr>
              <a:t> (2006), "</a:t>
            </a:r>
            <a:r>
              <a:rPr lang="en-US" altLang="en-US" sz="1600" dirty="0" err="1">
                <a:latin typeface="Times New Roman" panose="02020603050405020304" pitchFamily="18" charset="0"/>
                <a:cs typeface="Times New Roman" panose="02020603050405020304" pitchFamily="18" charset="0"/>
              </a:rPr>
              <a:t>Khâu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kín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ống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chủ</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thì</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đầu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trong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phẫu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thuật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điều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trị</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sỏi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đường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chính</a:t>
            </a:r>
            <a:r>
              <a:rPr lang="en-US" altLang="en-US" sz="1600" dirty="0">
                <a:latin typeface="Times New Roman" panose="02020603050405020304" pitchFamily="18" charset="0"/>
                <a:cs typeface="Times New Roman" panose="02020603050405020304" pitchFamily="18" charset="0"/>
              </a:rPr>
              <a:t> qua </a:t>
            </a:r>
            <a:r>
              <a:rPr lang="en-US" altLang="en-US" sz="1600" dirty="0" err="1">
                <a:latin typeface="Times New Roman" panose="02020603050405020304" pitchFamily="18" charset="0"/>
                <a:cs typeface="Times New Roman" panose="02020603050405020304" pitchFamily="18" charset="0"/>
              </a:rPr>
              <a:t>ngả</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nội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soi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ổ</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bụng</a:t>
            </a:r>
            <a:r>
              <a:rPr lang="en-US" altLang="en-US" sz="1600" dirty="0">
                <a:latin typeface="Times New Roman" panose="02020603050405020304" pitchFamily="18" charset="0"/>
                <a:cs typeface="Times New Roman" panose="02020603050405020304" pitchFamily="18" charset="0"/>
              </a:rPr>
              <a:t>"</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Y </a:t>
            </a:r>
            <a:r>
              <a:rPr lang="en-US" altLang="en-US" sz="1600" i="1" dirty="0" err="1">
                <a:latin typeface="Times New Roman" panose="02020603050405020304" pitchFamily="18" charset="0"/>
                <a:cs typeface="Times New Roman" panose="02020603050405020304" pitchFamily="18" charset="0"/>
              </a:rPr>
              <a:t>Học</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TP.Hồ</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Chí</a:t>
            </a:r>
            <a:r>
              <a:rPr lang="en-US" altLang="en-US" sz="1600" i="1" dirty="0">
                <a:latin typeface="Times New Roman" panose="02020603050405020304" pitchFamily="18" charset="0"/>
                <a:cs typeface="Times New Roman" panose="02020603050405020304" pitchFamily="18" charset="0"/>
              </a:rPr>
              <a:t> Minh</a:t>
            </a:r>
            <a:r>
              <a:rPr lang="en-US" altLang="en-US" sz="1600" dirty="0">
                <a:latin typeface="Times New Roman" panose="02020603050405020304" pitchFamily="18" charset="0"/>
                <a:cs typeface="Times New Roman" panose="02020603050405020304" pitchFamily="18" charset="0"/>
              </a:rPr>
              <a:t>,  10  (3), tr. 137-141.</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3. </a:t>
            </a:r>
            <a:r>
              <a:rPr lang="en-US" altLang="en-US" sz="1600" dirty="0" err="1">
                <a:latin typeface="Times New Roman" panose="02020603050405020304" pitchFamily="18" charset="0"/>
                <a:cs typeface="Times New Roman" panose="02020603050405020304" pitchFamily="18" charset="0"/>
              </a:rPr>
              <a:t>Đô</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Trọng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Hải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Nguyễn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Hoàng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Bắc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Nguyễn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Thúy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Oanh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Trần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Thiện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Trung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Phạm</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Văn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Tấn</a:t>
            </a:r>
            <a:r>
              <a:rPr lang="en-US" altLang="en-US" sz="1600" dirty="0">
                <a:latin typeface="Times New Roman" panose="02020603050405020304" pitchFamily="18" charset="0"/>
                <a:cs typeface="Times New Roman" panose="02020603050405020304" pitchFamily="18" charset="0"/>
              </a:rPr>
              <a:t> (2008), "</a:t>
            </a:r>
            <a:r>
              <a:rPr lang="en-US" altLang="en-US" sz="1600" dirty="0" err="1">
                <a:latin typeface="Times New Roman" panose="02020603050405020304" pitchFamily="18" charset="0"/>
                <a:cs typeface="Times New Roman" panose="02020603050405020304" pitchFamily="18" charset="0"/>
              </a:rPr>
              <a:t>Nghiên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cứu</a:t>
            </a:r>
            <a:r>
              <a:rPr lang="en-US" altLang="en-US" sz="1600" dirty="0">
                <a:latin typeface="Times New Roman" panose="02020603050405020304" pitchFamily="18" charset="0"/>
                <a:cs typeface="Times New Roman" panose="02020603050405020304" pitchFamily="18" charset="0"/>
              </a:rPr>
              <a:t> chỉ </a:t>
            </a:r>
            <a:r>
              <a:rPr lang="en-US" altLang="en-US" sz="1600" dirty="0" err="1">
                <a:latin typeface="Times New Roman" panose="02020603050405020304" pitchFamily="18" charset="0"/>
                <a:cs typeface="Times New Roman" panose="02020603050405020304" pitchFamily="18" charset="0"/>
              </a:rPr>
              <a:t>định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va</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đánh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gia</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kết</a:t>
            </a:r>
            <a:r>
              <a:rPr lang="en-US" altLang="en-US" sz="1600" dirty="0">
                <a:latin typeface="Times New Roman" panose="02020603050405020304" pitchFamily="18" charset="0"/>
                <a:cs typeface="Times New Roman" panose="02020603050405020304" pitchFamily="18" charset="0"/>
              </a:rPr>
              <a:t> quả </a:t>
            </a:r>
            <a:r>
              <a:rPr lang="en-US" altLang="en-US" sz="1600" dirty="0" err="1">
                <a:latin typeface="Times New Roman" panose="02020603050405020304" pitchFamily="18" charset="0"/>
                <a:cs typeface="Times New Roman" panose="02020603050405020304" pitchFamily="18" charset="0"/>
              </a:rPr>
              <a:t>các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phương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pháp</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điều</a:t>
            </a:r>
            <a:r>
              <a:rPr lang="en-US" altLang="en-US" sz="1600" dirty="0">
                <a:latin typeface="Times New Roman" panose="02020603050405020304" pitchFamily="18" charset="0"/>
                <a:cs typeface="Times New Roman" panose="02020603050405020304" pitchFamily="18" charset="0"/>
              </a:rPr>
              <a:t> trị </a:t>
            </a:r>
            <a:r>
              <a:rPr lang="en-US" altLang="en-US" sz="1600" dirty="0" err="1">
                <a:latin typeface="Times New Roman" panose="02020603050405020304" pitchFamily="18" charset="0"/>
                <a:cs typeface="Times New Roman" panose="02020603050405020304" pitchFamily="18" charset="0"/>
              </a:rPr>
              <a:t>sỏi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omc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kèm</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sỏi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túi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mật</a:t>
            </a:r>
            <a:r>
              <a:rPr lang="en-US" altLang="en-US" sz="1600" dirty="0">
                <a:latin typeface="Times New Roman" panose="02020603050405020304" pitchFamily="18" charset="0"/>
                <a:cs typeface="Times New Roman" panose="02020603050405020304" pitchFamily="18" charset="0"/>
              </a:rPr>
              <a:t>"</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Y </a:t>
            </a:r>
            <a:r>
              <a:rPr lang="en-US" altLang="en-US" sz="1600" i="1" dirty="0" err="1">
                <a:latin typeface="Times New Roman" panose="02020603050405020304" pitchFamily="18" charset="0"/>
                <a:cs typeface="Times New Roman" panose="02020603050405020304" pitchFamily="18" charset="0"/>
              </a:rPr>
              <a:t>Học</a:t>
            </a:r>
            <a:r>
              <a:rPr lang="en-US" altLang="en-US" sz="1600" i="1" dirty="0">
                <a:latin typeface="Times New Roman" panose="02020603050405020304" pitchFamily="18" charset="0"/>
                <a:cs typeface="Times New Roman" panose="02020603050405020304" pitchFamily="18" charset="0"/>
              </a:rPr>
              <a:t> TP. </a:t>
            </a:r>
            <a:r>
              <a:rPr lang="en-US" altLang="en-US" sz="1600" i="1" dirty="0" err="1">
                <a:latin typeface="Times New Roman" panose="02020603050405020304" pitchFamily="18" charset="0"/>
                <a:cs typeface="Times New Roman" panose="02020603050405020304" pitchFamily="18" charset="0"/>
              </a:rPr>
              <a:t>Hô</a:t>
            </a:r>
            <a:r>
              <a:rPr lang="en-US" altLang="en-US" sz="1600" i="1" dirty="0">
                <a:latin typeface="Times New Roman" panose="02020603050405020304" pitchFamily="18" charset="0"/>
                <a:cs typeface="Times New Roman" panose="02020603050405020304" pitchFamily="18" charset="0"/>
              </a:rPr>
              <a:t>̀ Chí Minh</a:t>
            </a:r>
            <a:r>
              <a:rPr lang="en-US" altLang="en-US" sz="1600" dirty="0">
                <a:latin typeface="Times New Roman" panose="02020603050405020304" pitchFamily="18" charset="0"/>
                <a:cs typeface="Times New Roman" panose="02020603050405020304" pitchFamily="18" charset="0"/>
              </a:rPr>
              <a:t>,  12  (4), tr. 284-290.</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4. </a:t>
            </a:r>
            <a:r>
              <a:rPr lang="en-US" altLang="en-US" sz="1600" dirty="0" err="1">
                <a:latin typeface="Times New Roman" panose="02020603050405020304" pitchFamily="18" charset="0"/>
                <a:cs typeface="Times New Roman" panose="02020603050405020304" pitchFamily="18" charset="0"/>
              </a:rPr>
              <a:t>Nguyễn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Đình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Hối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Nguyễn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Mậu</a:t>
            </a:r>
            <a:r>
              <a:rPr lang="en-US" altLang="en-US" sz="1600" dirty="0">
                <a:latin typeface="Times New Roman" panose="02020603050405020304" pitchFamily="18" charset="0"/>
                <a:cs typeface="Times New Roman" panose="02020603050405020304" pitchFamily="18" charset="0"/>
              </a:rPr>
              <a:t> Anh (2012)</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Sỏi</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đường</a:t>
            </a:r>
            <a:r>
              <a:rPr lang="en-US" altLang="en-US" sz="1600" i="1" dirty="0">
                <a:latin typeface="Times New Roman" panose="02020603050405020304" pitchFamily="18" charset="0"/>
                <a:cs typeface="Times New Roman" panose="02020603050405020304" pitchFamily="18" charset="0"/>
              </a:rPr>
              <a:t> </a:t>
            </a:r>
            <a:r>
              <a:rPr lang="en-US" altLang="en-US" sz="1600" i="1" dirty="0" err="1">
                <a:latin typeface="Times New Roman" panose="02020603050405020304" pitchFamily="18" charset="0"/>
                <a:cs typeface="Times New Roman" panose="02020603050405020304" pitchFamily="18" charset="0"/>
              </a:rPr>
              <a:t>mật</a:t>
            </a:r>
            <a:r>
              <a:rPr lang="en-US" altLang="en-US" sz="1600" dirty="0">
                <a:latin typeface="Times New Roman" panose="02020603050405020304" pitchFamily="18" charset="0"/>
                <a:cs typeface="Times New Roman" panose="02020603050405020304" pitchFamily="18" charset="0"/>
              </a:rPr>
              <a:t>.</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5. Frey C. F., </a:t>
            </a:r>
            <a:r>
              <a:rPr lang="en-US" altLang="en-US" sz="1600" dirty="0" err="1">
                <a:latin typeface="Times New Roman" panose="02020603050405020304" pitchFamily="18" charset="0"/>
                <a:cs typeface="Times New Roman" panose="02020603050405020304" pitchFamily="18" charset="0"/>
              </a:rPr>
              <a:t>Burbige</a:t>
            </a:r>
            <a:r>
              <a:rPr lang="en-US" altLang="en-US" sz="1600" dirty="0">
                <a:latin typeface="Times New Roman" panose="02020603050405020304" pitchFamily="18" charset="0"/>
                <a:cs typeface="Times New Roman" panose="02020603050405020304" pitchFamily="18" charset="0"/>
              </a:rPr>
              <a:t> E. J., </a:t>
            </a:r>
            <a:r>
              <a:rPr lang="en-US" altLang="en-US" sz="1600" dirty="0" err="1">
                <a:latin typeface="Times New Roman" panose="02020603050405020304" pitchFamily="18" charset="0"/>
                <a:cs typeface="Times New Roman" panose="02020603050405020304" pitchFamily="18" charset="0"/>
              </a:rPr>
              <a:t>Meinke</a:t>
            </a:r>
            <a:r>
              <a:rPr lang="en-US" altLang="en-US" sz="1600" dirty="0">
                <a:latin typeface="Times New Roman" panose="02020603050405020304" pitchFamily="18" charset="0"/>
                <a:cs typeface="Times New Roman" panose="02020603050405020304" pitchFamily="18" charset="0"/>
              </a:rPr>
              <a:t> W. B., </a:t>
            </a:r>
            <a:r>
              <a:rPr lang="en-US" altLang="en-US" sz="1600" dirty="0" err="1">
                <a:latin typeface="Times New Roman" panose="02020603050405020304" pitchFamily="18" charset="0"/>
                <a:cs typeface="Times New Roman" panose="02020603050405020304" pitchFamily="18" charset="0"/>
              </a:rPr>
              <a:t>Pullos</a:t>
            </a:r>
            <a:r>
              <a:rPr lang="en-US" altLang="en-US" sz="1600" dirty="0">
                <a:latin typeface="Times New Roman" panose="02020603050405020304" pitchFamily="18" charset="0"/>
                <a:cs typeface="Times New Roman" panose="02020603050405020304" pitchFamily="18" charset="0"/>
              </a:rPr>
              <a:t> T. G., Wong H. N., et al. (1982), "Endoscopic retrograde cholangiopancreatography"</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Am J </a:t>
            </a:r>
            <a:r>
              <a:rPr lang="en-US" altLang="en-US" sz="1600" i="1" dirty="0" err="1">
                <a:latin typeface="Times New Roman" panose="02020603050405020304" pitchFamily="18" charset="0"/>
                <a:cs typeface="Times New Roman" panose="02020603050405020304" pitchFamily="18" charset="0"/>
              </a:rPr>
              <a:t>Surg</a:t>
            </a:r>
            <a:r>
              <a:rPr lang="en-US" altLang="en-US" sz="1600" dirty="0">
                <a:latin typeface="Times New Roman" panose="02020603050405020304" pitchFamily="18" charset="0"/>
                <a:cs typeface="Times New Roman" panose="02020603050405020304" pitchFamily="18" charset="0"/>
              </a:rPr>
              <a:t>,  144  (1), pp. 109-114.</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6. </a:t>
            </a:r>
            <a:r>
              <a:rPr lang="en-US" altLang="en-US" sz="1600" dirty="0" err="1">
                <a:latin typeface="Times New Roman" panose="02020603050405020304" pitchFamily="18" charset="0"/>
                <a:cs typeface="Times New Roman" panose="02020603050405020304" pitchFamily="18" charset="0"/>
              </a:rPr>
              <a:t>Gomi</a:t>
            </a:r>
            <a:r>
              <a:rPr lang="en-US" altLang="en-US" sz="1600" dirty="0">
                <a:latin typeface="Times New Roman" panose="02020603050405020304" pitchFamily="18" charset="0"/>
                <a:cs typeface="Times New Roman" panose="02020603050405020304" pitchFamily="18" charset="0"/>
              </a:rPr>
              <a:t> H., </a:t>
            </a:r>
            <a:r>
              <a:rPr lang="en-US" altLang="en-US" sz="1600" dirty="0" err="1">
                <a:latin typeface="Times New Roman" panose="02020603050405020304" pitchFamily="18" charset="0"/>
                <a:cs typeface="Times New Roman" panose="02020603050405020304" pitchFamily="18" charset="0"/>
              </a:rPr>
              <a:t>Solomkin</a:t>
            </a:r>
            <a:r>
              <a:rPr lang="en-US" altLang="en-US" sz="1600" dirty="0">
                <a:latin typeface="Times New Roman" panose="02020603050405020304" pitchFamily="18" charset="0"/>
                <a:cs typeface="Times New Roman" panose="02020603050405020304" pitchFamily="18" charset="0"/>
              </a:rPr>
              <a:t> J. S., Schlossberg D., Okamoto K., Takada T., et al. (2018), "Tokyo Guidelines 2018: antimicrobial therapy for acute cholangitis and cholecystitis"</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J Hepatobiliary </a:t>
            </a:r>
            <a:r>
              <a:rPr lang="en-US" altLang="en-US" sz="1600" i="1" dirty="0" err="1">
                <a:latin typeface="Times New Roman" panose="02020603050405020304" pitchFamily="18" charset="0"/>
                <a:cs typeface="Times New Roman" panose="02020603050405020304" pitchFamily="18" charset="0"/>
              </a:rPr>
              <a:t>Pancreat</a:t>
            </a:r>
            <a:r>
              <a:rPr lang="en-US" altLang="en-US" sz="1600" i="1" dirty="0">
                <a:latin typeface="Times New Roman" panose="02020603050405020304" pitchFamily="18" charset="0"/>
                <a:cs typeface="Times New Roman" panose="02020603050405020304" pitchFamily="18" charset="0"/>
              </a:rPr>
              <a:t> Sci</a:t>
            </a:r>
            <a:r>
              <a:rPr lang="en-US" altLang="en-US" sz="1600" dirty="0">
                <a:latin typeface="Times New Roman" panose="02020603050405020304" pitchFamily="18" charset="0"/>
                <a:cs typeface="Times New Roman" panose="02020603050405020304" pitchFamily="18" charset="0"/>
              </a:rPr>
              <a:t>,  25  (1), pp. 3-16.</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7. Joshua Davis, Malcolm McDonald (2020), "Pyogenic liver abscess"</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Up To Date</a:t>
            </a:r>
            <a:r>
              <a:rPr lang="en-US" altLang="en-US" sz="1600" dirty="0">
                <a:latin typeface="Times New Roman" panose="02020603050405020304" pitchFamily="18" charset="0"/>
                <a:cs typeface="Times New Roman" panose="02020603050405020304" pitchFamily="18" charset="0"/>
              </a:rPr>
              <a:t>.</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8. </a:t>
            </a:r>
            <a:r>
              <a:rPr lang="en-US" altLang="en-US" sz="1600" dirty="0" err="1">
                <a:latin typeface="Times New Roman" panose="02020603050405020304" pitchFamily="18" charset="0"/>
                <a:cs typeface="Times New Roman" panose="02020603050405020304" pitchFamily="18" charset="0"/>
              </a:rPr>
              <a:t>Kiriyama</a:t>
            </a:r>
            <a:r>
              <a:rPr lang="en-US" altLang="en-US" sz="1600" dirty="0">
                <a:latin typeface="Times New Roman" panose="02020603050405020304" pitchFamily="18" charset="0"/>
                <a:cs typeface="Times New Roman" panose="02020603050405020304" pitchFamily="18" charset="0"/>
              </a:rPr>
              <a:t> S., </a:t>
            </a:r>
            <a:r>
              <a:rPr lang="en-US" altLang="en-US" sz="1600" dirty="0" err="1">
                <a:latin typeface="Times New Roman" panose="02020603050405020304" pitchFamily="18" charset="0"/>
                <a:cs typeface="Times New Roman" panose="02020603050405020304" pitchFamily="18" charset="0"/>
              </a:rPr>
              <a:t>Kozaka</a:t>
            </a:r>
            <a:r>
              <a:rPr lang="en-US" altLang="en-US" sz="1600" dirty="0">
                <a:latin typeface="Times New Roman" panose="02020603050405020304" pitchFamily="18" charset="0"/>
                <a:cs typeface="Times New Roman" panose="02020603050405020304" pitchFamily="18" charset="0"/>
              </a:rPr>
              <a:t> K., Takada T., Strasberg S. M., Pitt H. A., et al. (2018), "Tokyo Guidelines 2018: diagnostic criteria and severity grading of acute cholangitis (with videos)"</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J Hepatobiliary </a:t>
            </a:r>
            <a:r>
              <a:rPr lang="en-US" altLang="en-US" sz="1600" i="1" dirty="0" err="1">
                <a:latin typeface="Times New Roman" panose="02020603050405020304" pitchFamily="18" charset="0"/>
                <a:cs typeface="Times New Roman" panose="02020603050405020304" pitchFamily="18" charset="0"/>
              </a:rPr>
              <a:t>Pancreat</a:t>
            </a:r>
            <a:r>
              <a:rPr lang="en-US" altLang="en-US" sz="1600" i="1" dirty="0">
                <a:latin typeface="Times New Roman" panose="02020603050405020304" pitchFamily="18" charset="0"/>
                <a:cs typeface="Times New Roman" panose="02020603050405020304" pitchFamily="18" charset="0"/>
              </a:rPr>
              <a:t> Sci</a:t>
            </a:r>
            <a:r>
              <a:rPr lang="en-US" altLang="en-US" sz="1600" dirty="0">
                <a:latin typeface="Times New Roman" panose="02020603050405020304" pitchFamily="18" charset="0"/>
                <a:cs typeface="Times New Roman" panose="02020603050405020304" pitchFamily="18" charset="0"/>
              </a:rPr>
              <a:t>,  25  (1), pp. 17-30.</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9. Mayumi T., Okamoto K., Takada T., Strasberg S. M., </a:t>
            </a:r>
            <a:r>
              <a:rPr lang="en-US" altLang="en-US" sz="1600" dirty="0" err="1">
                <a:latin typeface="Times New Roman" panose="02020603050405020304" pitchFamily="18" charset="0"/>
                <a:cs typeface="Times New Roman" panose="02020603050405020304" pitchFamily="18" charset="0"/>
              </a:rPr>
              <a:t>Solomkin</a:t>
            </a:r>
            <a:r>
              <a:rPr lang="en-US" altLang="en-US" sz="1600" dirty="0">
                <a:latin typeface="Times New Roman" panose="02020603050405020304" pitchFamily="18" charset="0"/>
                <a:cs typeface="Times New Roman" panose="02020603050405020304" pitchFamily="18" charset="0"/>
              </a:rPr>
              <a:t> J. S., et al. (2018), "Tokyo Guidelines 2018: management bundles for acute cholangitis and cholecystitis"</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J Hepatobiliary </a:t>
            </a:r>
            <a:r>
              <a:rPr lang="en-US" altLang="en-US" sz="1600" i="1" dirty="0" err="1">
                <a:latin typeface="Times New Roman" panose="02020603050405020304" pitchFamily="18" charset="0"/>
                <a:cs typeface="Times New Roman" panose="02020603050405020304" pitchFamily="18" charset="0"/>
              </a:rPr>
              <a:t>Pancreat</a:t>
            </a:r>
            <a:r>
              <a:rPr lang="en-US" altLang="en-US" sz="1600" i="1" dirty="0">
                <a:latin typeface="Times New Roman" panose="02020603050405020304" pitchFamily="18" charset="0"/>
                <a:cs typeface="Times New Roman" panose="02020603050405020304" pitchFamily="18" charset="0"/>
              </a:rPr>
              <a:t> Sci</a:t>
            </a:r>
            <a:r>
              <a:rPr lang="en-US" altLang="en-US" sz="1600" dirty="0">
                <a:latin typeface="Times New Roman" panose="02020603050405020304" pitchFamily="18" charset="0"/>
                <a:cs typeface="Times New Roman" panose="02020603050405020304" pitchFamily="18" charset="0"/>
              </a:rPr>
              <a:t>,  25  (1), pp. 96-100.</a:t>
            </a:r>
          </a:p>
          <a:p>
            <a:pPr algn="just">
              <a:spcBef>
                <a:spcPct val="0"/>
              </a:spcBef>
              <a:buClrTx/>
              <a:buSzTx/>
              <a:buFontTx/>
              <a:buNone/>
            </a:pPr>
            <a:r>
              <a:rPr lang="en-US" altLang="en-US" sz="1600" dirty="0">
                <a:latin typeface="Times New Roman" panose="02020603050405020304" pitchFamily="18" charset="0"/>
                <a:cs typeface="Times New Roman" panose="02020603050405020304" pitchFamily="18" charset="0"/>
              </a:rPr>
              <a:t>10. Mustafa A </a:t>
            </a:r>
            <a:r>
              <a:rPr lang="en-US" altLang="en-US" sz="1600" dirty="0" err="1">
                <a:latin typeface="Times New Roman" panose="02020603050405020304" pitchFamily="18" charset="0"/>
                <a:cs typeface="Times New Roman" panose="02020603050405020304" pitchFamily="18" charset="0"/>
              </a:rPr>
              <a:t>Arain</a:t>
            </a:r>
            <a:r>
              <a:rPr lang="en-US" altLang="en-US" sz="1600" dirty="0">
                <a:latin typeface="Times New Roman" panose="02020603050405020304" pitchFamily="18" charset="0"/>
                <a:cs typeface="Times New Roman" panose="02020603050405020304" pitchFamily="18" charset="0"/>
              </a:rPr>
              <a:t>, Martin L Freeman,  Nabeel Azeem (2020), "Choledocholithiasis: Clinical manifestations, diagnosis, and management"</a:t>
            </a:r>
            <a:r>
              <a:rPr lang="en-US" altLang="en-US" sz="1600" i="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lang="en-US" altLang="en-US" sz="1600" i="1" dirty="0">
                <a:latin typeface="Times New Roman" panose="02020603050405020304" pitchFamily="18" charset="0"/>
                <a:cs typeface="Times New Roman" panose="02020603050405020304" pitchFamily="18" charset="0"/>
              </a:rPr>
              <a:t>Up To Date</a:t>
            </a:r>
            <a:r>
              <a:rPr lang="en-US" altLang="en-US" sz="1600" dirty="0">
                <a:latin typeface="Times New Roman" panose="02020603050405020304" pitchFamily="18" charset="0"/>
                <a:cs typeface="Times New Roman" panose="02020603050405020304" pitchFamily="18" charset="0"/>
              </a:rPr>
              <a:t>.</a:t>
            </a:r>
          </a:p>
        </p:txBody>
      </p:sp>
      <p:pic>
        <p:nvPicPr>
          <p:cNvPr id="3" name="Audio 2">
            <a:hlinkClick r:id="" action="ppaction://media"/>
            <a:extLst>
              <a:ext uri="{FF2B5EF4-FFF2-40B4-BE49-F238E27FC236}">
                <a16:creationId xmlns:a16="http://schemas.microsoft.com/office/drawing/2014/main" id="{461A88BA-5824-1B47-83EB-82B2FD237D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19"/>
    </mc:Choice>
    <mc:Fallback xmlns="">
      <p:transition spd="slow" advTm="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3">
            <a:extLst>
              <a:ext uri="{FF2B5EF4-FFF2-40B4-BE49-F238E27FC236}">
                <a16:creationId xmlns:a16="http://schemas.microsoft.com/office/drawing/2014/main" id="{81F4A95F-BB7D-3F4C-A436-FF699BBBEFF4}"/>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50178" name="Picture 3">
            <a:extLst>
              <a:ext uri="{FF2B5EF4-FFF2-40B4-BE49-F238E27FC236}">
                <a16:creationId xmlns:a16="http://schemas.microsoft.com/office/drawing/2014/main" id="{A82B76E9-52A4-8B4F-BF52-42FCF213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DFB27CFF-ED2E-3345-ABEB-18C13F2574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4"/>
    </mc:Choice>
    <mc:Fallback xmlns="">
      <p:transition spd="slow" advTm="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688" y="381000"/>
            <a:ext cx="8901112" cy="914400"/>
          </a:xfrm>
          <a:prstGeom prst="rect">
            <a:avLst/>
          </a:prstGeom>
        </p:spPr>
        <p:txBody>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a:t>
            </a:r>
            <a:r>
              <a:rPr lang="vi-VN" sz="2800" b="1" dirty="0">
                <a:solidFill>
                  <a:srgbClr val="FF0000"/>
                </a:solidFill>
                <a:latin typeface="Times New Roman" pitchFamily="18" charset="0"/>
                <a:cs typeface="Times New Roman" pitchFamily="18" charset="0"/>
              </a:rPr>
              <a:t>LÂM SÀNG</a:t>
            </a:r>
          </a:p>
          <a:p>
            <a:pPr eaLnBrk="1" fontAlgn="auto" hangingPunct="1">
              <a:spcAft>
                <a:spcPts val="0"/>
              </a:spcAft>
              <a:defRPr/>
            </a:pPr>
            <a:endParaRPr lang="en-US" sz="2800" b="1" dirty="0">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B36F51D-7A48-214D-9A96-56EA3BAA0DDE}"/>
              </a:ext>
            </a:extLst>
          </p:cNvPr>
          <p:cNvSpPr/>
          <p:nvPr/>
        </p:nvSpPr>
        <p:spPr>
          <a:xfrm>
            <a:off x="914400" y="1447800"/>
            <a:ext cx="7467600" cy="3970318"/>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sàng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dạng</a:t>
            </a:r>
            <a:r>
              <a:rPr lang="vi-VN"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cờ</a:t>
            </a:r>
            <a:r>
              <a:rPr lang="en-US" sz="2800" dirty="0">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âm</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vì</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lý</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buFontTx/>
              <a:buChar char="-"/>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bụng</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915988" indent="-476250">
              <a:buFont typeface="Courier New" panose="02070309020205020404" pitchFamily="49" charset="0"/>
              <a:buChar char="o"/>
            </a:pPr>
            <a:r>
              <a:rPr lang="en-US" sz="2800" dirty="0" err="1">
                <a:latin typeface="Times New Roman" panose="02020603050405020304" pitchFamily="18" charset="0"/>
                <a:ea typeface="Calibri" panose="020F0502020204030204" pitchFamily="34" charset="0"/>
                <a:cs typeface="Times New Roman" panose="02020603050405020304" pitchFamily="18" charset="0"/>
              </a:rPr>
              <a:t>Sốt</a:t>
            </a:r>
            <a:r>
              <a:rPr lang="vi-VN" sz="2800" dirty="0">
                <a:latin typeface="Times New Roman" panose="02020603050405020304" pitchFamily="18" charset="0"/>
                <a:ea typeface="Calibri" panose="020F0502020204030204" pitchFamily="34" charset="0"/>
                <a:cs typeface="Times New Roman" panose="02020603050405020304" pitchFamily="18" charset="0"/>
              </a:rPr>
              <a:t> </a:t>
            </a:r>
          </a:p>
          <a:p>
            <a:pPr marL="915988" indent="-476250">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Hội chứng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vàng</a:t>
            </a:r>
            <a:r>
              <a:rPr lang="en-US" sz="2800" dirty="0">
                <a:latin typeface="Times New Roman" panose="02020603050405020304" pitchFamily="18" charset="0"/>
                <a:ea typeface="Calibri" panose="020F0502020204030204" pitchFamily="34" charset="0"/>
                <a:cs typeface="Times New Roman" panose="02020603050405020304" pitchFamily="18" charset="0"/>
              </a:rPr>
              <a:t> da.</a:t>
            </a:r>
            <a:r>
              <a:rPr lang="en-US" sz="2800"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CD0490FD-6453-F44D-86AE-B12DB0D53B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8186409"/>
      </p:ext>
    </p:extLst>
  </p:cSld>
  <p:clrMapOvr>
    <a:masterClrMapping/>
  </p:clrMapOvr>
  <mc:AlternateContent xmlns:mc="http://schemas.openxmlformats.org/markup-compatibility/2006" xmlns:p14="http://schemas.microsoft.com/office/powerpoint/2010/main">
    <mc:Choice Requires="p14">
      <p:transition spd="slow" p14:dur="2000" advTm="14949"/>
    </mc:Choice>
    <mc:Fallback xmlns="">
      <p:transition spd="slow" advTm="1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Đường mật tắc nghẽn cấp tính: tăng áp lực đột ngột gây 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Đường mật tắc nghẽn mạn tính: tăng áp lực tăng từ từ, bệnh nhân chỉ đau nhẹ, đôi khi không đau.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Khám lâm sàng: ấn đau vùng trên rốn hoặc dưới sườn phải. Túi mật có thể căng to hoặc không. Định luật Courvoisier thường không đúng trong trường hợp sỏi OMC ở Việt Nam. </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1/ Đau bụng</a:t>
            </a:r>
          </a:p>
        </p:txBody>
      </p:sp>
      <p:pic>
        <p:nvPicPr>
          <p:cNvPr id="2" name="Audio 1">
            <a:hlinkClick r:id="" action="ppaction://media"/>
            <a:extLst>
              <a:ext uri="{FF2B5EF4-FFF2-40B4-BE49-F238E27FC236}">
                <a16:creationId xmlns:a16="http://schemas.microsoft.com/office/drawing/2014/main" id="{BA3BD6A6-044F-FD48-9EF5-27D30941C5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475605498"/>
      </p:ext>
    </p:extLst>
  </p:cSld>
  <p:clrMapOvr>
    <a:masterClrMapping/>
  </p:clrMapOvr>
  <mc:AlternateContent xmlns:mc="http://schemas.openxmlformats.org/markup-compatibility/2006" xmlns:p14="http://schemas.microsoft.com/office/powerpoint/2010/main">
    <mc:Choice Requires="p14">
      <p:transition spd="slow" p14:dur="2000" advTm="23938"/>
    </mc:Choice>
    <mc:Fallback xmlns="">
      <p:transition spd="slow" advTm="23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36F51D-7A48-214D-9A96-56EA3BAA0DDE}"/>
              </a:ext>
            </a:extLst>
          </p:cNvPr>
          <p:cNvSpPr/>
          <p:nvPr/>
        </p:nvSpPr>
        <p:spPr>
          <a:xfrm>
            <a:off x="609600" y="1447800"/>
            <a:ext cx="7910512"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Sốt cao kèm ớn lạnh hay lạnh run.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Một số bệnh nhân viêm đường mật không sốt.</a:t>
            </a:r>
          </a:p>
          <a:p>
            <a:pPr marL="457200" indent="-457200" algn="just">
              <a:buFontTx/>
              <a:buChar char="-"/>
            </a:pPr>
            <a:endParaRPr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AAA2B08-B0DA-F74A-AB81-07862EA10E82}"/>
              </a:ext>
            </a:extLst>
          </p:cNvPr>
          <p:cNvSpPr txBox="1">
            <a:spLocks noChangeArrowheads="1"/>
          </p:cNvSpPr>
          <p:nvPr/>
        </p:nvSpPr>
        <p:spPr bwMode="auto">
          <a:xfrm>
            <a:off x="381000" y="533400"/>
            <a:ext cx="3886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en-US" sz="2800" b="1" i="1" dirty="0">
                <a:solidFill>
                  <a:srgbClr val="FFFF00"/>
                </a:solidFill>
                <a:latin typeface="Times New Roman" panose="02020603050405020304" pitchFamily="18" charset="0"/>
                <a:cs typeface="Times New Roman" panose="02020603050405020304" pitchFamily="18" charset="0"/>
              </a:rPr>
              <a:t>2/ Sốt</a:t>
            </a:r>
          </a:p>
        </p:txBody>
      </p:sp>
      <p:pic>
        <p:nvPicPr>
          <p:cNvPr id="2" name="Audio 1">
            <a:hlinkClick r:id="" action="ppaction://media"/>
            <a:extLst>
              <a:ext uri="{FF2B5EF4-FFF2-40B4-BE49-F238E27FC236}">
                <a16:creationId xmlns:a16="http://schemas.microsoft.com/office/drawing/2014/main" id="{5852A6BE-578A-CE44-AB5D-72FE634AD1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95235508"/>
      </p:ext>
    </p:extLst>
  </p:cSld>
  <p:clrMapOvr>
    <a:masterClrMapping/>
  </p:clrMapOvr>
  <mc:AlternateContent xmlns:mc="http://schemas.openxmlformats.org/markup-compatibility/2006" xmlns:p14="http://schemas.microsoft.com/office/powerpoint/2010/main">
    <mc:Choice Requires="p14">
      <p:transition spd="slow" p14:dur="2000" advTm="12240"/>
    </mc:Choice>
    <mc:Fallback xmlns="">
      <p:transition spd="slow" advTm="1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6363</TotalTime>
  <Words>5360</Words>
  <Application>Microsoft Office PowerPoint</Application>
  <PresentationFormat>On-screen Show (4:3)</PresentationFormat>
  <Paragraphs>595</Paragraphs>
  <Slides>64</Slides>
  <Notes>0</Notes>
  <HiddenSlides>0</HiddenSlides>
  <MMClips>64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Consolas</vt:lpstr>
      <vt:lpstr>Corbel</vt:lpstr>
      <vt:lpstr>Courier New</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ĐIỀU TRỊ VIÊM ĐƯỜNG MẬT CẤP</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Thien Nguyen - Y17</cp:lastModifiedBy>
  <cp:revision>511</cp:revision>
  <cp:lastPrinted>2020-08-16T13:51:49Z</cp:lastPrinted>
  <dcterms:created xsi:type="dcterms:W3CDTF">2012-06-03T05:32:57Z</dcterms:created>
  <dcterms:modified xsi:type="dcterms:W3CDTF">2023-04-12T15:14:28Z</dcterms:modified>
</cp:coreProperties>
</file>